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bookmarkIdSeed="4">
  <p:sldMasterIdLst>
    <p:sldMasterId id="2147483660" r:id="rId1"/>
  </p:sldMasterIdLst>
  <p:notesMasterIdLst>
    <p:notesMasterId r:id="rId40"/>
  </p:notesMasterIdLst>
  <p:sldIdLst>
    <p:sldId id="256" r:id="rId2"/>
    <p:sldId id="257" r:id="rId3"/>
    <p:sldId id="258" r:id="rId4"/>
    <p:sldId id="285" r:id="rId5"/>
    <p:sldId id="420" r:id="rId6"/>
    <p:sldId id="417" r:id="rId7"/>
    <p:sldId id="422" r:id="rId8"/>
    <p:sldId id="359" r:id="rId9"/>
    <p:sldId id="394" r:id="rId10"/>
    <p:sldId id="395" r:id="rId11"/>
    <p:sldId id="396" r:id="rId12"/>
    <p:sldId id="418" r:id="rId13"/>
    <p:sldId id="426" r:id="rId14"/>
    <p:sldId id="398" r:id="rId15"/>
    <p:sldId id="399" r:id="rId16"/>
    <p:sldId id="400" r:id="rId17"/>
    <p:sldId id="416" r:id="rId18"/>
    <p:sldId id="401" r:id="rId19"/>
    <p:sldId id="402" r:id="rId20"/>
    <p:sldId id="428" r:id="rId21"/>
    <p:sldId id="403" r:id="rId22"/>
    <p:sldId id="404" r:id="rId23"/>
    <p:sldId id="405" r:id="rId24"/>
    <p:sldId id="406" r:id="rId25"/>
    <p:sldId id="423" r:id="rId26"/>
    <p:sldId id="407" r:id="rId27"/>
    <p:sldId id="408" r:id="rId28"/>
    <p:sldId id="409" r:id="rId29"/>
    <p:sldId id="411" r:id="rId30"/>
    <p:sldId id="410" r:id="rId31"/>
    <p:sldId id="429" r:id="rId32"/>
    <p:sldId id="430" r:id="rId33"/>
    <p:sldId id="431" r:id="rId34"/>
    <p:sldId id="415" r:id="rId35"/>
    <p:sldId id="414" r:id="rId36"/>
    <p:sldId id="413" r:id="rId37"/>
    <p:sldId id="425" r:id="rId38"/>
    <p:sldId id="284" r:id="rId39"/>
  </p:sldIdLst>
  <p:sldSz cx="12192000" cy="6858000"/>
  <p:notesSz cx="6858000" cy="9144000"/>
  <p:embeddedFontLst>
    <p:embeddedFont>
      <p:font typeface="Agency FB" panose="020B0503020202020204" pitchFamily="34" charset="0"/>
      <p:regular r:id="rId41"/>
      <p:bold r:id="rId42"/>
    </p:embeddedFont>
    <p:embeddedFont>
      <p:font typeface="微软雅黑" panose="020B0503020204020204" pitchFamily="34" charset="-122"/>
      <p:regular r:id="rId43"/>
      <p:bold r:id="rId44"/>
    </p:embeddedFont>
    <p:embeddedFont>
      <p:font typeface="华文行楷" panose="02010800040101010101" pitchFamily="2" charset="-122"/>
      <p:regular r:id="rId45"/>
    </p:embeddedFont>
    <p:embeddedFont>
      <p:font typeface="等线" panose="02010600030101010101" pitchFamily="2" charset="-122"/>
      <p:regular r:id="rId46"/>
      <p:bold r:id="rId47"/>
    </p:embeddedFont>
    <p:embeddedFont>
      <p:font typeface="黑体" panose="02010609060101010101" pitchFamily="49" charset="-122"/>
      <p:regular r:id="rId48"/>
    </p:embeddedFont>
  </p:embeddedFontLst>
  <p:custDataLst>
    <p:tags r:id="rId4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9" userDrawn="1">
          <p15:clr>
            <a:srgbClr val="A4A3A4"/>
          </p15:clr>
        </p15:guide>
        <p15:guide id="2" orient="horz" pos="4190" userDrawn="1">
          <p15:clr>
            <a:srgbClr val="A4A3A4"/>
          </p15:clr>
        </p15:guide>
        <p15:guide id="3" pos="230" userDrawn="1">
          <p15:clr>
            <a:srgbClr val="A4A3A4"/>
          </p15:clr>
        </p15:guide>
        <p15:guide id="4" pos="7449" userDrawn="1">
          <p15:clr>
            <a:srgbClr val="A4A3A4"/>
          </p15:clr>
        </p15:guide>
        <p15:guide id="5" orient="horz" pos="561" userDrawn="1">
          <p15:clr>
            <a:srgbClr val="A4A3A4"/>
          </p15:clr>
        </p15:guide>
        <p15:guide id="6" orient="horz" pos="691" userDrawn="1">
          <p15:clr>
            <a:srgbClr val="A4A3A4"/>
          </p15:clr>
        </p15:guide>
        <p15:guide id="7" orient="horz" pos="4017" userDrawn="1">
          <p15:clr>
            <a:srgbClr val="A4A3A4"/>
          </p15:clr>
        </p15:guide>
        <p15:guide id="8" orient="horz" pos="388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timmyshenzhen@outlook.com" initials="t" lastIdx="1" clrIdx="0">
    <p:extLst>
      <p:ext uri="{19B8F6BF-5375-455C-9EA6-DF929625EA0E}">
        <p15:presenceInfo xmlns:p15="http://schemas.microsoft.com/office/powerpoint/2012/main" userId="8c8f169ae97f629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2043"/>
    <a:srgbClr val="052043"/>
    <a:srgbClr val="031E41"/>
    <a:srgbClr val="F3F3F3"/>
    <a:srgbClr val="F7FCFE"/>
    <a:srgbClr val="FFFFFC"/>
    <a:srgbClr val="E6E6E6"/>
    <a:srgbClr val="44BE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E3FDE45-AF77-4B5C-9715-49D594BDF05E}" styleName="浅色样式 1 - 强调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8" autoAdjust="0"/>
    <p:restoredTop sz="94618" autoAdjust="0"/>
  </p:normalViewPr>
  <p:slideViewPr>
    <p:cSldViewPr snapToGrid="0" showGuides="1">
      <p:cViewPr varScale="1">
        <p:scale>
          <a:sx n="101" d="100"/>
          <a:sy n="101" d="100"/>
        </p:scale>
        <p:origin x="204" y="51"/>
      </p:cViewPr>
      <p:guideLst>
        <p:guide orient="horz" pos="129"/>
        <p:guide orient="horz" pos="4190"/>
        <p:guide pos="230"/>
        <p:guide pos="7449"/>
        <p:guide orient="horz" pos="561"/>
        <p:guide orient="horz" pos="691"/>
        <p:guide orient="horz" pos="4017"/>
        <p:guide orient="horz" pos="388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font" Target="fonts/font7.fntdata"/><Relationship Id="rId50" Type="http://schemas.openxmlformats.org/officeDocument/2006/relationships/commentAuthors" Target="commentAuthor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font" Target="fonts/font5.fntdata"/><Relationship Id="rId53" Type="http://schemas.openxmlformats.org/officeDocument/2006/relationships/theme" Target="theme/theme1.xml"/><Relationship Id="rId66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5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font" Target="fonts/font8.fntdata"/><Relationship Id="rId8" Type="http://schemas.openxmlformats.org/officeDocument/2006/relationships/slide" Target="slides/slide7.xml"/><Relationship Id="rId51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gs" Target="tags/tag1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1743F9-9B08-422F-9ECE-BE7148BC7DDC}" type="datetimeFigureOut">
              <a:rPr lang="zh-CN" altLang="en-US" smtClean="0"/>
              <a:t>2022/3/8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4C0232-94FA-4EBE-BB9B-79FBE48603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9738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</a:t>
            </a:r>
            <a:r>
              <a:rPr lang="en-US" altLang="zh-CN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PPT</a:t>
            </a:r>
            <a:r>
              <a:rPr lang="zh-CN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模板部分元素使用了幻灯片母版制作。如果需要修改，点击</a:t>
            </a:r>
            <a:r>
              <a:rPr lang="en-US" altLang="zh-CN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视图</a:t>
            </a:r>
            <a:r>
              <a:rPr lang="en-US" altLang="zh-CN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幻灯片母版</a:t>
            </a:r>
            <a:r>
              <a:rPr lang="en-US" altLang="zh-CN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修改；完成后关闭编辑母版即可。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22436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56972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17097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46422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99245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32013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76120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本</a:t>
            </a:r>
            <a:r>
              <a:rPr lang="en-US" altLang="zh-CN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PPT</a:t>
            </a:r>
            <a:r>
              <a:rPr lang="zh-CN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模板部分元素使用了幻灯片母版制作。如果需要修改，点击</a:t>
            </a:r>
            <a:r>
              <a:rPr lang="en-US" altLang="zh-CN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视图</a:t>
            </a:r>
            <a:r>
              <a:rPr lang="en-US" altLang="zh-CN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幻灯片母版</a:t>
            </a:r>
            <a:r>
              <a:rPr lang="en-US" altLang="zh-CN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</a:t>
            </a:r>
            <a:r>
              <a:rPr lang="zh-CN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修改；完成后关闭编辑母版即可。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3861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2682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1538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88428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50C5805-6085-4F8C-90F3-8D72B40A73AB}"/>
              </a:ext>
            </a:extLst>
          </p:cNvPr>
          <p:cNvSpPr txBox="1"/>
          <p:nvPr userDrawn="1"/>
        </p:nvSpPr>
        <p:spPr>
          <a:xfrm>
            <a:off x="74468" y="0"/>
            <a:ext cx="77296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9900" b="1">
                <a:gradFill flip="none" rotWithShape="1">
                  <a:gsLst>
                    <a:gs pos="43000">
                      <a:srgbClr val="282828"/>
                    </a:gs>
                    <a:gs pos="43000">
                      <a:srgbClr val="FF4A53"/>
                    </a:gs>
                  </a:gsLst>
                  <a:lin ang="0" scaled="1"/>
                  <a:tileRect/>
                </a:gradFill>
                <a:latin typeface="Agency FB" panose="020B0503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gency FB" panose="020B0503020202020204" pitchFamily="34" charset="0"/>
                <a:ea typeface="微软雅黑"/>
                <a:cs typeface="+mn-cs"/>
              </a:rPr>
              <a:t>0</a:t>
            </a:r>
            <a:r>
              <a:rPr kumimoji="0" lang="en-US" altLang="zh-CN" sz="72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  <a:ea typeface="微软雅黑"/>
                <a:cs typeface="+mn-cs"/>
              </a:rPr>
              <a:t>1</a:t>
            </a:r>
            <a:endParaRPr kumimoji="0" lang="zh-CN" altLang="en-US" sz="72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gency FB" panose="020B0503020202020204" pitchFamily="34" charset="0"/>
              <a:ea typeface="微软雅黑"/>
              <a:cs typeface="+mn-cs"/>
            </a:endParaRPr>
          </a:p>
        </p:txBody>
      </p:sp>
      <p:sp>
        <p:nvSpPr>
          <p:cNvPr id="3" name="TextBox 90">
            <a:extLst>
              <a:ext uri="{FF2B5EF4-FFF2-40B4-BE49-F238E27FC236}">
                <a16:creationId xmlns:a16="http://schemas.microsoft.com/office/drawing/2014/main" id="{8CF916C4-D186-491F-A08F-124E6E127318}"/>
              </a:ext>
            </a:extLst>
          </p:cNvPr>
          <p:cNvSpPr txBox="1"/>
          <p:nvPr userDrawn="1"/>
        </p:nvSpPr>
        <p:spPr>
          <a:xfrm>
            <a:off x="935774" y="171793"/>
            <a:ext cx="5283991" cy="537428"/>
          </a:xfrm>
          <a:prstGeom prst="rect">
            <a:avLst/>
          </a:prstGeom>
          <a:noFill/>
        </p:spPr>
        <p:txBody>
          <a:bodyPr wrap="square" lIns="105509" tIns="52755" rIns="105509" bIns="52755" rtlCol="0">
            <a:spAutoFit/>
          </a:bodyPr>
          <a:lstStyle/>
          <a:p>
            <a:pPr lvl="0">
              <a:defRPr/>
            </a:pPr>
            <a:r>
              <a:rPr lang="zh-CN" altLang="en-US" sz="28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请输入您的标题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C05FD75-EF13-4119-B894-95AA4486C84C}"/>
              </a:ext>
            </a:extLst>
          </p:cNvPr>
          <p:cNvSpPr txBox="1"/>
          <p:nvPr userDrawn="1"/>
        </p:nvSpPr>
        <p:spPr>
          <a:xfrm>
            <a:off x="935774" y="600164"/>
            <a:ext cx="5160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9900" b="1">
                <a:gradFill flip="none" rotWithShape="1">
                  <a:gsLst>
                    <a:gs pos="43000">
                      <a:srgbClr val="282828"/>
                    </a:gs>
                    <a:gs pos="43000">
                      <a:srgbClr val="FF4A53"/>
                    </a:gs>
                  </a:gsLst>
                  <a:lin ang="0" scaled="1"/>
                  <a:tileRect/>
                </a:gradFill>
                <a:latin typeface="Agency FB" panose="020B0503020202020204" pitchFamily="34" charset="0"/>
              </a:defRPr>
            </a:lvl1pPr>
          </a:lstStyle>
          <a:p>
            <a:pPr lvl="0">
              <a:defRPr/>
            </a:pPr>
            <a:r>
              <a:rPr lang="en-US" altLang="zh-CN" sz="2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黑体" panose="02010609060101010101" pitchFamily="49" charset="-122"/>
              </a:rPr>
              <a:t>Click here to add Title</a:t>
            </a: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96259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9" presetClass="entr" presetSubtype="5" fill="hold" grpId="0" nodeType="withEffect">
                                  <p:stCondLst>
                                    <p:cond delay="1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D4D2D25-1B4D-4976-8B18-A28370AA9A23}"/>
              </a:ext>
            </a:extLst>
          </p:cNvPr>
          <p:cNvSpPr txBox="1"/>
          <p:nvPr userDrawn="1"/>
        </p:nvSpPr>
        <p:spPr>
          <a:xfrm>
            <a:off x="74468" y="0"/>
            <a:ext cx="102303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9900" b="1">
                <a:gradFill flip="none" rotWithShape="1">
                  <a:gsLst>
                    <a:gs pos="43000">
                      <a:srgbClr val="282828"/>
                    </a:gs>
                    <a:gs pos="43000">
                      <a:srgbClr val="FF4A53"/>
                    </a:gs>
                  </a:gsLst>
                  <a:lin ang="0" scaled="1"/>
                  <a:tileRect/>
                </a:gradFill>
                <a:latin typeface="Agency FB" panose="020B0503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gency FB" panose="020B0503020202020204" pitchFamily="34" charset="0"/>
                <a:ea typeface="微软雅黑"/>
                <a:cs typeface="+mn-cs"/>
              </a:rPr>
              <a:t>0</a:t>
            </a:r>
            <a:r>
              <a:rPr kumimoji="0" lang="en-US" altLang="zh-CN" sz="72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  <a:ea typeface="微软雅黑"/>
                <a:cs typeface="+mn-cs"/>
              </a:rPr>
              <a:t>2</a:t>
            </a:r>
            <a:endParaRPr kumimoji="0" lang="zh-CN" altLang="en-US" sz="72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gency FB" panose="020B0503020202020204" pitchFamily="34" charset="0"/>
              <a:ea typeface="微软雅黑"/>
              <a:cs typeface="+mn-cs"/>
            </a:endParaRPr>
          </a:p>
        </p:txBody>
      </p:sp>
      <p:sp>
        <p:nvSpPr>
          <p:cNvPr id="3" name="TextBox 90">
            <a:extLst>
              <a:ext uri="{FF2B5EF4-FFF2-40B4-BE49-F238E27FC236}">
                <a16:creationId xmlns:a16="http://schemas.microsoft.com/office/drawing/2014/main" id="{DB23FD04-9579-464F-B4E9-264C3EBB7C82}"/>
              </a:ext>
            </a:extLst>
          </p:cNvPr>
          <p:cNvSpPr txBox="1"/>
          <p:nvPr userDrawn="1"/>
        </p:nvSpPr>
        <p:spPr>
          <a:xfrm>
            <a:off x="935774" y="171793"/>
            <a:ext cx="5283991" cy="537428"/>
          </a:xfrm>
          <a:prstGeom prst="rect">
            <a:avLst/>
          </a:prstGeom>
          <a:noFill/>
        </p:spPr>
        <p:txBody>
          <a:bodyPr wrap="square" lIns="105509" tIns="52755" rIns="105509" bIns="52755" rtlCol="0">
            <a:spAutoFit/>
          </a:bodyPr>
          <a:lstStyle/>
          <a:p>
            <a:pPr lvl="0">
              <a:defRPr/>
            </a:pPr>
            <a:r>
              <a:rPr lang="zh-CN" altLang="en-US" sz="28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请输入您的标题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27ECCD3-A458-4A9F-9AFC-D3DCA9749738}"/>
              </a:ext>
            </a:extLst>
          </p:cNvPr>
          <p:cNvSpPr txBox="1"/>
          <p:nvPr userDrawn="1"/>
        </p:nvSpPr>
        <p:spPr>
          <a:xfrm>
            <a:off x="935774" y="600164"/>
            <a:ext cx="5160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9900" b="1">
                <a:gradFill flip="none" rotWithShape="1">
                  <a:gsLst>
                    <a:gs pos="43000">
                      <a:srgbClr val="282828"/>
                    </a:gs>
                    <a:gs pos="43000">
                      <a:srgbClr val="FF4A53"/>
                    </a:gs>
                  </a:gsLst>
                  <a:lin ang="0" scaled="1"/>
                  <a:tileRect/>
                </a:gradFill>
                <a:latin typeface="Agency FB" panose="020B0503020202020204" pitchFamily="34" charset="0"/>
              </a:defRPr>
            </a:lvl1pPr>
          </a:lstStyle>
          <a:p>
            <a:pPr lvl="0">
              <a:defRPr/>
            </a:pPr>
            <a:r>
              <a:rPr lang="en-US" altLang="zh-CN" sz="2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黑体" panose="02010609060101010101" pitchFamily="49" charset="-122"/>
              </a:rPr>
              <a:t>Click here to add Title</a:t>
            </a: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248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9" presetClass="entr" presetSubtype="5" fill="hold" grpId="0" nodeType="withEffect">
                                  <p:stCondLst>
                                    <p:cond delay="1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6D7EA3A-85BD-440A-AA90-4ECF95CD91B8}"/>
              </a:ext>
            </a:extLst>
          </p:cNvPr>
          <p:cNvSpPr txBox="1"/>
          <p:nvPr userDrawn="1"/>
        </p:nvSpPr>
        <p:spPr>
          <a:xfrm>
            <a:off x="74468" y="0"/>
            <a:ext cx="104067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9900" b="1">
                <a:gradFill flip="none" rotWithShape="1">
                  <a:gsLst>
                    <a:gs pos="43000">
                      <a:srgbClr val="282828"/>
                    </a:gs>
                    <a:gs pos="43000">
                      <a:srgbClr val="FF4A53"/>
                    </a:gs>
                  </a:gsLst>
                  <a:lin ang="0" scaled="1"/>
                  <a:tileRect/>
                </a:gradFill>
                <a:latin typeface="Agency FB" panose="020B0503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gency FB" panose="020B0503020202020204" pitchFamily="34" charset="0"/>
                <a:ea typeface="微软雅黑"/>
                <a:cs typeface="+mn-cs"/>
              </a:rPr>
              <a:t>0</a:t>
            </a:r>
            <a:r>
              <a:rPr kumimoji="0" lang="en-US" altLang="zh-CN" sz="72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  <a:ea typeface="微软雅黑"/>
                <a:cs typeface="+mn-cs"/>
              </a:rPr>
              <a:t>3</a:t>
            </a:r>
            <a:endParaRPr kumimoji="0" lang="zh-CN" altLang="en-US" sz="72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gency FB" panose="020B0503020202020204" pitchFamily="34" charset="0"/>
              <a:ea typeface="微软雅黑"/>
              <a:cs typeface="+mn-cs"/>
            </a:endParaRPr>
          </a:p>
        </p:txBody>
      </p:sp>
      <p:sp>
        <p:nvSpPr>
          <p:cNvPr id="3" name="TextBox 90">
            <a:extLst>
              <a:ext uri="{FF2B5EF4-FFF2-40B4-BE49-F238E27FC236}">
                <a16:creationId xmlns:a16="http://schemas.microsoft.com/office/drawing/2014/main" id="{11EA0440-E8D1-4C49-B74A-8D7A55B4D923}"/>
              </a:ext>
            </a:extLst>
          </p:cNvPr>
          <p:cNvSpPr txBox="1"/>
          <p:nvPr userDrawn="1"/>
        </p:nvSpPr>
        <p:spPr>
          <a:xfrm>
            <a:off x="935774" y="171793"/>
            <a:ext cx="5283991" cy="537428"/>
          </a:xfrm>
          <a:prstGeom prst="rect">
            <a:avLst/>
          </a:prstGeom>
          <a:noFill/>
        </p:spPr>
        <p:txBody>
          <a:bodyPr wrap="square" lIns="105509" tIns="52755" rIns="105509" bIns="52755" rtlCol="0">
            <a:spAutoFit/>
          </a:bodyPr>
          <a:lstStyle/>
          <a:p>
            <a:pPr lvl="0">
              <a:defRPr/>
            </a:pPr>
            <a:r>
              <a:rPr lang="zh-CN" altLang="en-US" sz="28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请输入您的标题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A81FA5C-F77F-487F-974E-05EDE7102DAA}"/>
              </a:ext>
            </a:extLst>
          </p:cNvPr>
          <p:cNvSpPr txBox="1"/>
          <p:nvPr userDrawn="1"/>
        </p:nvSpPr>
        <p:spPr>
          <a:xfrm>
            <a:off x="935774" y="600164"/>
            <a:ext cx="5160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9900" b="1">
                <a:gradFill flip="none" rotWithShape="1">
                  <a:gsLst>
                    <a:gs pos="43000">
                      <a:srgbClr val="282828"/>
                    </a:gs>
                    <a:gs pos="43000">
                      <a:srgbClr val="FF4A53"/>
                    </a:gs>
                  </a:gsLst>
                  <a:lin ang="0" scaled="1"/>
                  <a:tileRect/>
                </a:gradFill>
                <a:latin typeface="Agency FB" panose="020B0503020202020204" pitchFamily="34" charset="0"/>
              </a:defRPr>
            </a:lvl1pPr>
          </a:lstStyle>
          <a:p>
            <a:pPr lvl="0">
              <a:defRPr/>
            </a:pPr>
            <a:r>
              <a:rPr lang="en-US" altLang="zh-CN" sz="2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黑体" panose="02010609060101010101" pitchFamily="49" charset="-122"/>
              </a:rPr>
              <a:t>Click here to add Title</a:t>
            </a: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22825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9" presetClass="entr" presetSubtype="5" fill="hold" grpId="0" nodeType="withEffect">
                                  <p:stCondLst>
                                    <p:cond delay="1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81678B9-C044-4FB8-832D-6D39DA7F9A93}"/>
              </a:ext>
            </a:extLst>
          </p:cNvPr>
          <p:cNvSpPr txBox="1"/>
          <p:nvPr userDrawn="1"/>
        </p:nvSpPr>
        <p:spPr>
          <a:xfrm>
            <a:off x="74468" y="0"/>
            <a:ext cx="103586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9900" b="1">
                <a:gradFill flip="none" rotWithShape="1">
                  <a:gsLst>
                    <a:gs pos="43000">
                      <a:srgbClr val="282828"/>
                    </a:gs>
                    <a:gs pos="43000">
                      <a:srgbClr val="FF4A53"/>
                    </a:gs>
                  </a:gsLst>
                  <a:lin ang="0" scaled="1"/>
                  <a:tileRect/>
                </a:gradFill>
                <a:latin typeface="Agency FB" panose="020B0503020202020204" pitchFamily="34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Agency FB" panose="020B0503020202020204" pitchFamily="34" charset="0"/>
                <a:ea typeface="微软雅黑"/>
                <a:cs typeface="+mn-cs"/>
              </a:rPr>
              <a:t>0</a:t>
            </a:r>
            <a:r>
              <a:rPr kumimoji="0" lang="en-US" altLang="zh-CN" sz="72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gency FB" panose="020B0503020202020204" pitchFamily="34" charset="0"/>
                <a:ea typeface="微软雅黑"/>
                <a:cs typeface="+mn-cs"/>
              </a:rPr>
              <a:t>4</a:t>
            </a:r>
            <a:endParaRPr kumimoji="0" lang="zh-CN" altLang="en-US" sz="72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gency FB" panose="020B0503020202020204" pitchFamily="34" charset="0"/>
              <a:ea typeface="微软雅黑"/>
              <a:cs typeface="+mn-cs"/>
            </a:endParaRPr>
          </a:p>
        </p:txBody>
      </p:sp>
      <p:sp>
        <p:nvSpPr>
          <p:cNvPr id="3" name="TextBox 90">
            <a:extLst>
              <a:ext uri="{FF2B5EF4-FFF2-40B4-BE49-F238E27FC236}">
                <a16:creationId xmlns:a16="http://schemas.microsoft.com/office/drawing/2014/main" id="{8B9A8F77-6F30-414F-88E4-4D8CB1E7D983}"/>
              </a:ext>
            </a:extLst>
          </p:cNvPr>
          <p:cNvSpPr txBox="1"/>
          <p:nvPr userDrawn="1"/>
        </p:nvSpPr>
        <p:spPr>
          <a:xfrm>
            <a:off x="935774" y="171793"/>
            <a:ext cx="5283991" cy="537428"/>
          </a:xfrm>
          <a:prstGeom prst="rect">
            <a:avLst/>
          </a:prstGeom>
          <a:noFill/>
        </p:spPr>
        <p:txBody>
          <a:bodyPr wrap="square" lIns="105509" tIns="52755" rIns="105509" bIns="52755" rtlCol="0">
            <a:spAutoFit/>
          </a:bodyPr>
          <a:lstStyle/>
          <a:p>
            <a:pPr lvl="0">
              <a:defRPr/>
            </a:pPr>
            <a:r>
              <a:rPr lang="zh-CN" altLang="en-US" sz="28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请输入您的标题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0E10DA4-49AC-48D9-8317-664E60C58100}"/>
              </a:ext>
            </a:extLst>
          </p:cNvPr>
          <p:cNvSpPr txBox="1"/>
          <p:nvPr userDrawn="1"/>
        </p:nvSpPr>
        <p:spPr>
          <a:xfrm>
            <a:off x="935774" y="600164"/>
            <a:ext cx="51602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9900" b="1">
                <a:gradFill flip="none" rotWithShape="1">
                  <a:gsLst>
                    <a:gs pos="43000">
                      <a:srgbClr val="282828"/>
                    </a:gs>
                    <a:gs pos="43000">
                      <a:srgbClr val="FF4A53"/>
                    </a:gs>
                  </a:gsLst>
                  <a:lin ang="0" scaled="1"/>
                  <a:tileRect/>
                </a:gradFill>
                <a:latin typeface="Agency FB" panose="020B0503020202020204" pitchFamily="34" charset="0"/>
              </a:defRPr>
            </a:lvl1pPr>
          </a:lstStyle>
          <a:p>
            <a:pPr lvl="0">
              <a:defRPr/>
            </a:pPr>
            <a:r>
              <a:rPr lang="en-US" altLang="zh-CN" sz="2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黑体" panose="02010609060101010101" pitchFamily="49" charset="-122"/>
              </a:rPr>
              <a:t>Click here to add Title</a:t>
            </a:r>
            <a:endParaRPr kumimoji="0" lang="zh-CN" altLang="en-US" sz="24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n-lt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63801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9" presetClass="entr" presetSubtype="5" fill="hold" grpId="0" nodeType="withEffect">
                                  <p:stCondLst>
                                    <p:cond delay="1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4701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5049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02988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7" r:id="rId3"/>
    <p:sldLayoutId id="2147483672" r:id="rId4"/>
    <p:sldLayoutId id="2147483683" r:id="rId5"/>
    <p:sldLayoutId id="2147483684" r:id="rId6"/>
    <p:sldLayoutId id="2147483685" r:id="rId7"/>
    <p:sldLayoutId id="2147483682" r:id="rId8"/>
    <p:sldLayoutId id="2147483678" r:id="rId9"/>
  </p:sldLayoutIdLst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7" Type="http://schemas.openxmlformats.org/officeDocument/2006/relationships/image" Target="../media/image3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4.jpe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10.0.1.79:8081/source/s?path=/dev/block/mmcblk0p11&amp;project=sprdroidr_trunk" TargetMode="External"/><Relationship Id="rId2" Type="http://schemas.openxmlformats.org/officeDocument/2006/relationships/hyperlink" Target="http://10.0.1.79:8081/s?path=/data/vendor/wifi/hostapd&amp;project=sprdroidr_trunk" TargetMode="Externa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://gerrit.pt.mioffice.cn/c/miui/system/sepolicy/+/1566095" TargetMode="External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981BA060-2544-406A-812E-5B8D5032A82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7873" r="7873"/>
          <a:stretch/>
        </p:blipFill>
        <p:spPr>
          <a:xfrm>
            <a:off x="1382855" y="-594"/>
            <a:ext cx="10809145" cy="6858594"/>
          </a:xfrm>
          <a:prstGeom prst="rect">
            <a:avLst/>
          </a:prstGeom>
        </p:spPr>
      </p:pic>
      <p:sp>
        <p:nvSpPr>
          <p:cNvPr id="9" name="TextBox 26">
            <a:extLst>
              <a:ext uri="{FF2B5EF4-FFF2-40B4-BE49-F238E27FC236}">
                <a16:creationId xmlns:a16="http://schemas.microsoft.com/office/drawing/2014/main" id="{A40D9700-ECAA-4614-B9FD-AF555D24BEDB}"/>
              </a:ext>
            </a:extLst>
          </p:cNvPr>
          <p:cNvSpPr txBox="1"/>
          <p:nvPr/>
        </p:nvSpPr>
        <p:spPr>
          <a:xfrm>
            <a:off x="94756" y="2921465"/>
            <a:ext cx="66309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err="1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SELinux</a:t>
            </a:r>
            <a:r>
              <a:rPr lang="zh-CN" altLang="en-US" sz="6000" b="1" smtClea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rPr>
              <a:t>基础培训</a:t>
            </a:r>
            <a:endParaRPr lang="zh-CN" altLang="en-US" sz="6000" b="1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TextBox 33">
            <a:extLst>
              <a:ext uri="{FF2B5EF4-FFF2-40B4-BE49-F238E27FC236}">
                <a16:creationId xmlns:a16="http://schemas.microsoft.com/office/drawing/2014/main" id="{E3E2EA65-27E8-4E6E-8F81-FFA93ABD6C7C}"/>
              </a:ext>
            </a:extLst>
          </p:cNvPr>
          <p:cNvSpPr txBox="1"/>
          <p:nvPr/>
        </p:nvSpPr>
        <p:spPr>
          <a:xfrm>
            <a:off x="283648" y="4809147"/>
            <a:ext cx="84233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smtClean="0">
                <a:solidFill>
                  <a:srgbClr val="FFFFFF"/>
                </a:solidFill>
              </a:rPr>
              <a:t> 讲师  </a:t>
            </a:r>
            <a:r>
              <a:rPr lang="zh-CN" altLang="en-US" sz="2000">
                <a:solidFill>
                  <a:srgbClr val="FFFFFF"/>
                </a:solidFill>
              </a:rPr>
              <a:t>林巧婷</a:t>
            </a:r>
            <a:endParaRPr lang="en-US" altLang="zh-CN" sz="2000" smtClean="0">
              <a:solidFill>
                <a:srgbClr val="FFFFFF"/>
              </a:solidFill>
            </a:endParaRPr>
          </a:p>
          <a:p>
            <a:r>
              <a:rPr lang="en-US" altLang="zh-CN" sz="2000">
                <a:solidFill>
                  <a:srgbClr val="FFFFFF"/>
                </a:solidFill>
              </a:rPr>
              <a:t> </a:t>
            </a:r>
            <a:r>
              <a:rPr lang="zh-CN" altLang="en-US" sz="2000" smtClean="0">
                <a:solidFill>
                  <a:srgbClr val="FFFFFF"/>
                </a:solidFill>
              </a:rPr>
              <a:t>深圳</a:t>
            </a:r>
            <a:r>
              <a:rPr lang="en-US" altLang="zh-CN" sz="2000" smtClean="0">
                <a:solidFill>
                  <a:srgbClr val="FFFFFF"/>
                </a:solidFill>
              </a:rPr>
              <a:t>·</a:t>
            </a:r>
            <a:r>
              <a:rPr lang="zh-CN" altLang="en-US" sz="2000" smtClean="0">
                <a:solidFill>
                  <a:srgbClr val="FFFFFF"/>
                </a:solidFill>
              </a:rPr>
              <a:t>系统软件部     </a:t>
            </a:r>
            <a:r>
              <a:rPr lang="zh-CN" altLang="en-US" sz="2000">
                <a:solidFill>
                  <a:srgbClr val="FFFFFF"/>
                </a:solidFill>
              </a:rPr>
              <a:t>安</a:t>
            </a:r>
            <a:r>
              <a:rPr lang="zh-CN" altLang="en-US" sz="2000" smtClean="0">
                <a:solidFill>
                  <a:srgbClr val="FFFFFF"/>
                </a:solidFill>
              </a:rPr>
              <a:t>卓框架组</a:t>
            </a:r>
            <a:endParaRPr lang="en-US" altLang="zh-CN" sz="2000">
              <a:solidFill>
                <a:srgbClr val="FFFFFF"/>
              </a:solidFill>
            </a:endParaRPr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7A70B385-4879-434D-9E8A-BA43B7B6E3FB}"/>
              </a:ext>
            </a:extLst>
          </p:cNvPr>
          <p:cNvSpPr txBox="1"/>
          <p:nvPr/>
        </p:nvSpPr>
        <p:spPr>
          <a:xfrm>
            <a:off x="0" y="1251469"/>
            <a:ext cx="5053781" cy="1107996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zh-CN" altLang="en-US" sz="6600" spc="-400">
                <a:solidFill>
                  <a:srgbClr val="FFFFFF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智</a:t>
            </a:r>
            <a:r>
              <a:rPr lang="zh-CN" altLang="en-US" sz="6600" spc="-400" smtClean="0">
                <a:solidFill>
                  <a:srgbClr val="FFFFFF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库计划</a:t>
            </a:r>
            <a:endParaRPr lang="zh-CN" altLang="en-US" sz="6600" spc="-400">
              <a:solidFill>
                <a:srgbClr val="FFFFFF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13" name="当贾斯汀Baby伴奏搭配霉霉Love Story当贾斯汀Baby伴奏搭配霉霉Love Story">
            <a:hlinkClick r:id="" action="ppaction://media"/>
            <a:extLst>
              <a:ext uri="{FF2B5EF4-FFF2-40B4-BE49-F238E27FC236}">
                <a16:creationId xmlns:a16="http://schemas.microsoft.com/office/drawing/2014/main" id="{DBD2D2FF-69A5-4950-BE74-E43B0239B30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177338" y="-1547813"/>
            <a:ext cx="609600" cy="609600"/>
          </a:xfrm>
          <a:prstGeom prst="rect">
            <a:avLst/>
          </a:prstGeom>
        </p:spPr>
      </p:pic>
      <p:pic>
        <p:nvPicPr>
          <p:cNvPr id="8" name="pasted-image.pdf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1242" y="1479926"/>
            <a:ext cx="670353" cy="67035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13030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3926">
        <p:random/>
      </p:transition>
    </mc:Choice>
    <mc:Fallback xmlns="">
      <p:transition spd="slow" advTm="13926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3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0" numSld="999" showWhenStopped="0">
                <p:cTn id="2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9" grpId="0"/>
      <p:bldP spid="11" grpId="0"/>
      <p:bldP spid="12" grpId="0" animBg="1"/>
    </p:bldLst>
  </p:timing>
  <p:extLst mod="1">
    <p:ext uri="{E180D4A7-C9FB-4DFB-919C-405C955672EB}">
      <p14:showEvtLst xmlns:p14="http://schemas.microsoft.com/office/powerpoint/2010/main">
        <p14:playEvt time="0" objId="13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2</a:t>
            </a:r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.1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175870"/>
            <a:ext cx="5713815" cy="7571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b="1" err="1" smtClean="0">
                <a:solidFill>
                  <a:srgbClr val="002043"/>
                </a:solidFill>
                <a:latin typeface="+mj-ea"/>
                <a:ea typeface="+mj-ea"/>
              </a:rPr>
              <a:t>SELinux</a:t>
            </a: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模式的查看与切换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3"/>
            <a:ext cx="10842625" cy="53352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800" b="1" smtClean="0"/>
              <a:t>2.1.1 </a:t>
            </a:r>
            <a:r>
              <a:rPr lang="zh-CN" altLang="en-US" sz="1800" b="1" smtClean="0"/>
              <a:t>如何查看</a:t>
            </a:r>
            <a:r>
              <a:rPr lang="en-US" altLang="zh-CN" sz="1800" b="1" err="1" smtClean="0"/>
              <a:t>SELinux</a:t>
            </a:r>
            <a:r>
              <a:rPr lang="zh-CN" altLang="en-US" sz="1800" b="1" smtClean="0"/>
              <a:t>当前</a:t>
            </a:r>
            <a:r>
              <a:rPr lang="zh-CN" altLang="zh-CN" sz="1800" b="1" smtClean="0"/>
              <a:t>模式</a:t>
            </a:r>
            <a:r>
              <a:rPr lang="zh-CN" altLang="zh-CN" sz="1800" b="1"/>
              <a:t>：</a:t>
            </a:r>
          </a:p>
          <a:p>
            <a:pPr lvl="0"/>
            <a:endParaRPr lang="en-US" altLang="zh-CN" sz="1800" b="1">
              <a:solidFill>
                <a:srgbClr val="7030A0"/>
              </a:solidFill>
            </a:endParaRPr>
          </a:p>
          <a:p>
            <a:pPr marL="0"/>
            <a:r>
              <a:rPr lang="zh-CN" altLang="zh-CN" sz="1800" b="1"/>
              <a:t>通过命令行查看</a:t>
            </a:r>
            <a:r>
              <a:rPr lang="en-US" altLang="zh-CN" sz="1800" b="1" err="1"/>
              <a:t>SELinux</a:t>
            </a:r>
            <a:r>
              <a:rPr lang="zh-CN" altLang="zh-CN" sz="1800" b="1"/>
              <a:t>模式：</a:t>
            </a:r>
          </a:p>
          <a:p>
            <a:pPr marL="0" indent="0">
              <a:buNone/>
            </a:pPr>
            <a:r>
              <a:rPr lang="en-US" altLang="zh-CN" sz="1800"/>
              <a:t> </a:t>
            </a:r>
            <a:r>
              <a:rPr lang="en-US" altLang="zh-CN" sz="1800" smtClean="0"/>
              <a:t>   </a:t>
            </a:r>
            <a:r>
              <a:rPr lang="en-US" altLang="zh-CN" sz="1800" err="1" smtClean="0"/>
              <a:t>adb</a:t>
            </a:r>
            <a:r>
              <a:rPr lang="en-US" altLang="zh-CN" sz="1800" smtClean="0"/>
              <a:t> </a:t>
            </a:r>
            <a:r>
              <a:rPr lang="en-US" altLang="zh-CN" sz="1800"/>
              <a:t>shell </a:t>
            </a:r>
            <a:r>
              <a:rPr lang="en-US" altLang="zh-CN" sz="1800" err="1"/>
              <a:t>getenforce</a:t>
            </a:r>
            <a:r>
              <a:rPr lang="en-US" altLang="zh-CN" sz="1800"/>
              <a:t>  </a:t>
            </a:r>
            <a:endParaRPr lang="zh-CN" altLang="zh-CN" sz="1800"/>
          </a:p>
          <a:p>
            <a:endParaRPr lang="en-US" altLang="zh-CN" sz="1800" b="1">
              <a:solidFill>
                <a:srgbClr val="7030A0"/>
              </a:solidFill>
            </a:endParaRPr>
          </a:p>
          <a:p>
            <a:pPr marL="0"/>
            <a:r>
              <a:rPr lang="zh-CN" altLang="zh-CN" sz="1800" b="1"/>
              <a:t>通过</a:t>
            </a:r>
            <a:r>
              <a:rPr lang="en-US" altLang="zh-CN" sz="1800" b="1" err="1"/>
              <a:t>avc</a:t>
            </a:r>
            <a:r>
              <a:rPr lang="en-US" altLang="zh-CN" sz="1800" b="1"/>
              <a:t> log</a:t>
            </a:r>
            <a:r>
              <a:rPr lang="zh-CN" altLang="zh-CN" sz="1800" b="1"/>
              <a:t>来确认</a:t>
            </a:r>
            <a:r>
              <a:rPr lang="en-US" altLang="zh-CN" sz="1800" b="1" err="1"/>
              <a:t>SELinux</a:t>
            </a:r>
            <a:r>
              <a:rPr lang="zh-CN" altLang="zh-CN" sz="1800" b="1"/>
              <a:t>模式：</a:t>
            </a:r>
          </a:p>
          <a:p>
            <a:pPr marL="0" indent="0">
              <a:buNone/>
            </a:pPr>
            <a:r>
              <a:rPr lang="en-US" altLang="zh-CN" sz="1800" smtClean="0"/>
              <a:t>    </a:t>
            </a:r>
            <a:r>
              <a:rPr lang="en-US" altLang="zh-CN" sz="1800" err="1" smtClean="0"/>
              <a:t>avc</a:t>
            </a:r>
            <a:r>
              <a:rPr lang="en-US" altLang="zh-CN" sz="1800" smtClean="0"/>
              <a:t> </a:t>
            </a:r>
            <a:r>
              <a:rPr lang="en-US" altLang="zh-CN" sz="1800"/>
              <a:t>log</a:t>
            </a:r>
            <a:r>
              <a:rPr lang="zh-CN" altLang="zh-CN" sz="1800"/>
              <a:t>结尾会有</a:t>
            </a:r>
            <a:r>
              <a:rPr lang="en-US" altLang="zh-CN" sz="1800"/>
              <a:t>permissive=1/0</a:t>
            </a:r>
            <a:r>
              <a:rPr lang="zh-CN" altLang="zh-CN" sz="1800"/>
              <a:t>的标示，如果</a:t>
            </a:r>
            <a:r>
              <a:rPr lang="en-US" altLang="zh-CN" sz="1800"/>
              <a:t>permissive=1</a:t>
            </a:r>
            <a:r>
              <a:rPr lang="zh-CN" altLang="zh-CN" sz="1800"/>
              <a:t>说明是</a:t>
            </a:r>
            <a:r>
              <a:rPr lang="en-US" altLang="zh-CN" sz="1800"/>
              <a:t>Permissive</a:t>
            </a:r>
            <a:r>
              <a:rPr lang="zh-CN" altLang="zh-CN" sz="1800"/>
              <a:t>版本，如果</a:t>
            </a:r>
            <a:r>
              <a:rPr lang="en-US" altLang="zh-CN" sz="1800"/>
              <a:t>permissive=0</a:t>
            </a:r>
            <a:r>
              <a:rPr lang="zh-CN" altLang="zh-CN" sz="1800"/>
              <a:t>说明是</a:t>
            </a:r>
            <a:r>
              <a:rPr lang="en-US" altLang="zh-CN" sz="1800"/>
              <a:t>Enforce</a:t>
            </a:r>
            <a:r>
              <a:rPr lang="zh-CN" altLang="zh-CN" sz="1800"/>
              <a:t>版本。</a:t>
            </a:r>
          </a:p>
          <a:p>
            <a:endParaRPr lang="en-US" altLang="zh-CN" sz="1400" noProof="1" smtClean="0"/>
          </a:p>
          <a:p>
            <a:endParaRPr lang="en-US" altLang="zh-CN" sz="1400" noProof="1" smtClean="0"/>
          </a:p>
          <a:p>
            <a:endParaRPr lang="en-US" altLang="zh-CN" sz="1400" noProof="1" smtClean="0"/>
          </a:p>
          <a:p>
            <a:pPr marL="0" indent="0">
              <a:buFontTx/>
              <a:buNone/>
            </a:pPr>
            <a:endParaRPr lang="en-US" altLang="zh-CN" sz="1400" noProof="1"/>
          </a:p>
          <a:p>
            <a:pPr marL="0" indent="0">
              <a:buFontTx/>
              <a:buNone/>
            </a:pPr>
            <a:endParaRPr lang="en-US" altLang="zh-CN" sz="1400" noProof="1" smtClean="0"/>
          </a:p>
          <a:p>
            <a:pPr marL="0" indent="0">
              <a:buFontTx/>
              <a:buNone/>
            </a:pPr>
            <a:endParaRPr lang="en-US" altLang="en-US" sz="1400" noProof="1" smtClean="0"/>
          </a:p>
          <a:p>
            <a:pPr marL="0" indent="0">
              <a:buFontTx/>
              <a:buNone/>
            </a:pPr>
            <a:endParaRPr lang="en-US" altLang="en-US" sz="1400" noProof="1" smtClean="0"/>
          </a:p>
        </p:txBody>
      </p:sp>
    </p:spTree>
    <p:extLst>
      <p:ext uri="{BB962C8B-B14F-4D97-AF65-F5344CB8AC3E}">
        <p14:creationId xmlns:p14="http://schemas.microsoft.com/office/powerpoint/2010/main" val="3275348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2</a:t>
            </a:r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.1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175870"/>
            <a:ext cx="5713815" cy="7571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b="1" err="1" smtClean="0">
                <a:solidFill>
                  <a:srgbClr val="002043"/>
                </a:solidFill>
                <a:latin typeface="+mj-ea"/>
                <a:ea typeface="+mj-ea"/>
              </a:rPr>
              <a:t>SELinux</a:t>
            </a: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模式的查看与切换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3"/>
            <a:ext cx="10842625" cy="53352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800" b="1" smtClean="0"/>
              <a:t>2.1.2 </a:t>
            </a:r>
            <a:r>
              <a:rPr lang="zh-CN" altLang="en-US" sz="1800" b="1" smtClean="0"/>
              <a:t>如何切换</a:t>
            </a:r>
            <a:r>
              <a:rPr lang="en-US" altLang="zh-CN" sz="1800" b="1" err="1" smtClean="0"/>
              <a:t>SELinux</a:t>
            </a:r>
            <a:r>
              <a:rPr lang="zh-CN" altLang="zh-CN" sz="1800" b="1" smtClean="0"/>
              <a:t>模式</a:t>
            </a:r>
            <a:r>
              <a:rPr lang="zh-CN" altLang="zh-CN" sz="1800" b="1"/>
              <a:t>：</a:t>
            </a:r>
          </a:p>
          <a:p>
            <a:pPr lvl="0"/>
            <a:endParaRPr lang="en-US" altLang="zh-CN" sz="1800" b="1">
              <a:solidFill>
                <a:srgbClr val="7030A0"/>
              </a:solidFill>
            </a:endParaRPr>
          </a:p>
          <a:p>
            <a:pPr marL="0"/>
            <a:r>
              <a:rPr lang="zh-CN" altLang="zh-CN" sz="1800" b="1"/>
              <a:t>方法一、命令行方式</a:t>
            </a:r>
          </a:p>
          <a:p>
            <a:pPr marL="0" indent="0">
              <a:buNone/>
            </a:pPr>
            <a:r>
              <a:rPr lang="en-US" altLang="zh-CN" sz="1800" smtClean="0"/>
              <a:t>    </a:t>
            </a:r>
            <a:r>
              <a:rPr lang="en-US" altLang="zh-CN" sz="1800" err="1" smtClean="0"/>
              <a:t>adb</a:t>
            </a:r>
            <a:r>
              <a:rPr lang="en-US" altLang="zh-CN" sz="1800" smtClean="0"/>
              <a:t> </a:t>
            </a:r>
            <a:r>
              <a:rPr lang="en-US" altLang="zh-CN" sz="1800"/>
              <a:t>root; </a:t>
            </a:r>
            <a:r>
              <a:rPr lang="en-US" altLang="zh-CN" sz="1800" err="1"/>
              <a:t>adb</a:t>
            </a:r>
            <a:r>
              <a:rPr lang="en-US" altLang="zh-CN" sz="1800"/>
              <a:t> shell </a:t>
            </a:r>
            <a:r>
              <a:rPr lang="en-US" altLang="zh-CN" sz="1800" err="1"/>
              <a:t>setenforce</a:t>
            </a:r>
            <a:r>
              <a:rPr lang="en-US" altLang="zh-CN" sz="1800"/>
              <a:t> 0   </a:t>
            </a:r>
            <a:endParaRPr lang="zh-CN" altLang="zh-CN" sz="1800"/>
          </a:p>
          <a:p>
            <a:pPr marL="0" indent="0">
              <a:buNone/>
            </a:pPr>
            <a:r>
              <a:rPr lang="en-US" altLang="zh-CN" sz="1800" smtClean="0"/>
              <a:t>    </a:t>
            </a:r>
            <a:r>
              <a:rPr lang="zh-CN" altLang="zh-CN" sz="1800" smtClean="0"/>
              <a:t>该</a:t>
            </a:r>
            <a:r>
              <a:rPr lang="zh-CN" altLang="zh-CN" sz="1800"/>
              <a:t>方式仅适用于</a:t>
            </a:r>
            <a:r>
              <a:rPr lang="en-US" altLang="zh-CN" sz="1800" smtClean="0"/>
              <a:t>userdebug/root </a:t>
            </a:r>
            <a:r>
              <a:rPr lang="zh-CN" altLang="zh-CN" sz="1800" smtClean="0"/>
              <a:t>版本</a:t>
            </a:r>
            <a:r>
              <a:rPr lang="zh-CN" altLang="zh-CN" sz="1800"/>
              <a:t>，系统重启修改会失效。</a:t>
            </a:r>
          </a:p>
          <a:p>
            <a:pPr marL="0" indent="0">
              <a:buNone/>
            </a:pPr>
            <a:endParaRPr lang="en-US" altLang="zh-CN" sz="1800"/>
          </a:p>
          <a:p>
            <a:pPr marL="0"/>
            <a:r>
              <a:rPr lang="zh-CN" altLang="zh-CN" sz="1800" b="1" smtClean="0"/>
              <a:t>方法</a:t>
            </a:r>
            <a:r>
              <a:rPr lang="zh-CN" altLang="en-US" sz="1800" b="1" smtClean="0"/>
              <a:t>二</a:t>
            </a:r>
            <a:r>
              <a:rPr lang="zh-CN" altLang="zh-CN" sz="1800" b="1" smtClean="0"/>
              <a:t>、</a:t>
            </a:r>
            <a:r>
              <a:rPr lang="zh-CN" altLang="zh-CN" sz="1800" b="1"/>
              <a:t>修改</a:t>
            </a:r>
            <a:r>
              <a:rPr lang="en-US" altLang="zh-CN" sz="1800" b="1" err="1"/>
              <a:t>init</a:t>
            </a:r>
            <a:r>
              <a:rPr lang="zh-CN" altLang="zh-CN" sz="1800" b="1"/>
              <a:t>代码</a:t>
            </a:r>
          </a:p>
          <a:p>
            <a:pPr marL="0" indent="0">
              <a:buNone/>
            </a:pPr>
            <a:r>
              <a:rPr lang="en-US" altLang="zh-CN" sz="1800" smtClean="0"/>
              <a:t>    </a:t>
            </a:r>
            <a:r>
              <a:rPr lang="zh-CN" altLang="zh-CN" sz="1800" smtClean="0"/>
              <a:t>修改</a:t>
            </a:r>
            <a:r>
              <a:rPr lang="en-US" altLang="zh-CN" sz="1800"/>
              <a:t>system/core/</a:t>
            </a:r>
            <a:r>
              <a:rPr lang="en-US" altLang="zh-CN" sz="1800" err="1"/>
              <a:t>init</a:t>
            </a:r>
            <a:r>
              <a:rPr lang="en-US" altLang="zh-CN" sz="1800"/>
              <a:t>/SELinux.cpp</a:t>
            </a:r>
            <a:r>
              <a:rPr lang="zh-CN" altLang="zh-CN" sz="1800"/>
              <a:t>文件里的</a:t>
            </a:r>
            <a:r>
              <a:rPr lang="en-US" altLang="zh-CN" sz="1800" err="1"/>
              <a:t>IsEnforcing</a:t>
            </a:r>
            <a:r>
              <a:rPr lang="en-US" altLang="zh-CN" sz="1800"/>
              <a:t>()</a:t>
            </a:r>
            <a:r>
              <a:rPr lang="zh-CN" altLang="zh-CN" sz="1800"/>
              <a:t>函数，将该函数直接返回</a:t>
            </a:r>
            <a:r>
              <a:rPr lang="en-US" altLang="zh-CN" sz="1800"/>
              <a:t>false</a:t>
            </a:r>
            <a:r>
              <a:rPr lang="zh-CN" altLang="zh-CN" sz="1800" smtClean="0"/>
              <a:t>。</a:t>
            </a:r>
            <a:endParaRPr lang="en-US" altLang="zh-CN" sz="1800" smtClean="0"/>
          </a:p>
          <a:p>
            <a:pPr marL="0" indent="0">
              <a:buNone/>
            </a:pPr>
            <a:endParaRPr lang="zh-CN" altLang="zh-CN" sz="1800"/>
          </a:p>
          <a:p>
            <a:pPr marL="0" indent="0">
              <a:buNone/>
            </a:pPr>
            <a:endParaRPr lang="en-US" altLang="zh-CN" sz="1800" smtClean="0"/>
          </a:p>
          <a:p>
            <a:pPr marL="0" indent="0">
              <a:buNone/>
            </a:pPr>
            <a:r>
              <a:rPr lang="en-US" altLang="zh-CN" sz="1800" smtClean="0"/>
              <a:t>     </a:t>
            </a:r>
            <a:r>
              <a:rPr lang="zh-CN" altLang="zh-CN" sz="1800" smtClean="0"/>
              <a:t>修改</a:t>
            </a:r>
            <a:r>
              <a:rPr lang="zh-CN" altLang="zh-CN" sz="1800"/>
              <a:t>完成后重新编译代码烧写编译产物至手机。</a:t>
            </a:r>
            <a:r>
              <a:rPr lang="zh-CN" altLang="en-US" sz="1800"/>
              <a:t>（这里的修改主要影响的是</a:t>
            </a:r>
            <a:r>
              <a:rPr lang="en-US" altLang="zh-CN" sz="1800"/>
              <a:t>/system/bin/</a:t>
            </a:r>
            <a:r>
              <a:rPr lang="en-US" altLang="zh-CN" sz="1800" err="1"/>
              <a:t>init</a:t>
            </a:r>
            <a:r>
              <a:rPr lang="zh-CN" altLang="en-US" sz="1800"/>
              <a:t>）</a:t>
            </a:r>
            <a:r>
              <a:rPr lang="zh-CN" altLang="zh-CN" sz="1800"/>
              <a:t>该方式适用</a:t>
            </a:r>
            <a:r>
              <a:rPr lang="en-US" altLang="zh-CN" sz="1800"/>
              <a:t>user</a:t>
            </a:r>
            <a:r>
              <a:rPr lang="zh-CN" altLang="zh-CN" sz="1800"/>
              <a:t>和</a:t>
            </a:r>
            <a:r>
              <a:rPr lang="en-US" altLang="zh-CN" sz="1800" err="1"/>
              <a:t>userdebug</a:t>
            </a:r>
            <a:r>
              <a:rPr lang="zh-CN" altLang="zh-CN" sz="1800"/>
              <a:t>版本，系统重启仍然有效。</a:t>
            </a:r>
            <a:endParaRPr lang="en-US" altLang="zh-CN" sz="1800"/>
          </a:p>
          <a:p>
            <a:endParaRPr lang="en-US" altLang="zh-CN" sz="1400" noProof="1" smtClean="0"/>
          </a:p>
          <a:p>
            <a:endParaRPr lang="en-US" altLang="zh-CN" sz="1400" noProof="1" smtClean="0"/>
          </a:p>
          <a:p>
            <a:endParaRPr lang="en-US" altLang="zh-CN" sz="1400" noProof="1" smtClean="0"/>
          </a:p>
          <a:p>
            <a:pPr marL="0" indent="0">
              <a:buFontTx/>
              <a:buNone/>
            </a:pPr>
            <a:endParaRPr lang="en-US" altLang="zh-CN" sz="1400" noProof="1"/>
          </a:p>
          <a:p>
            <a:pPr marL="0" indent="0">
              <a:buFontTx/>
              <a:buNone/>
            </a:pPr>
            <a:endParaRPr lang="en-US" altLang="zh-CN" sz="1400" noProof="1" smtClean="0"/>
          </a:p>
          <a:p>
            <a:pPr marL="0" indent="0">
              <a:buFontTx/>
              <a:buNone/>
            </a:pPr>
            <a:endParaRPr lang="en-US" altLang="en-US" sz="1400" noProof="1" smtClean="0"/>
          </a:p>
          <a:p>
            <a:pPr marL="0" indent="0">
              <a:buFontTx/>
              <a:buNone/>
            </a:pPr>
            <a:endParaRPr lang="en-US" altLang="en-US" sz="1400" noProof="1" smtClean="0"/>
          </a:p>
        </p:txBody>
      </p:sp>
      <p:sp>
        <p:nvSpPr>
          <p:cNvPr id="6" name="文本框 5"/>
          <p:cNvSpPr txBox="1"/>
          <p:nvPr/>
        </p:nvSpPr>
        <p:spPr>
          <a:xfrm>
            <a:off x="961778" y="4302873"/>
            <a:ext cx="5563070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r>
              <a:rPr lang="en-US" altLang="zh-CN" smtClean="0"/>
              <a:t>bool </a:t>
            </a:r>
            <a:r>
              <a:rPr lang="en-US" altLang="zh-CN"/>
              <a:t>IsEnforcing() {</a:t>
            </a:r>
            <a:endParaRPr lang="zh-CN" altLang="zh-CN"/>
          </a:p>
          <a:p>
            <a:r>
              <a:rPr lang="en-US" altLang="zh-CN" smtClean="0"/>
              <a:t>+ </a:t>
            </a:r>
            <a:r>
              <a:rPr lang="en-US" altLang="zh-CN"/>
              <a:t>return false;</a:t>
            </a:r>
            <a:endParaRPr lang="en-US" altLang="zh-CN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1002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2.2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204050"/>
            <a:ext cx="5713815" cy="7007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b="1" err="1" smtClean="0">
                <a:solidFill>
                  <a:srgbClr val="002043"/>
                </a:solidFill>
                <a:latin typeface="+mj-ea"/>
                <a:ea typeface="+mj-ea"/>
              </a:rPr>
              <a:t>avc</a:t>
            </a:r>
            <a:r>
              <a:rPr lang="en-US" altLang="zh-CN" sz="3600" b="1" smtClean="0">
                <a:solidFill>
                  <a:srgbClr val="002043"/>
                </a:solidFill>
                <a:latin typeface="+mj-ea"/>
                <a:ea typeface="+mj-ea"/>
              </a:rPr>
              <a:t> log</a:t>
            </a:r>
            <a:r>
              <a:rPr lang="zh-CN" altLang="en-US" sz="3600" b="1">
                <a:solidFill>
                  <a:srgbClr val="002043"/>
                </a:solidFill>
                <a:latin typeface="+mj-ea"/>
                <a:ea typeface="+mj-ea"/>
              </a:rPr>
              <a:t>含义</a:t>
            </a:r>
            <a:endParaRPr lang="zh-CN" altLang="en-US" sz="3600" b="1" smtClean="0">
              <a:solidFill>
                <a:srgbClr val="002043"/>
              </a:solidFill>
              <a:latin typeface="+mj-ea"/>
              <a:ea typeface="+mj-ea"/>
            </a:endParaRP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3"/>
            <a:ext cx="10842625" cy="53352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00" b="1" err="1" smtClean="0"/>
              <a:t>Avc</a:t>
            </a:r>
            <a:r>
              <a:rPr lang="en-US" altLang="zh-CN" sz="1800" b="1" smtClean="0"/>
              <a:t> log</a:t>
            </a:r>
            <a:r>
              <a:rPr lang="zh-CN" altLang="en-US" sz="1800" b="1"/>
              <a:t>样</a:t>
            </a:r>
            <a:r>
              <a:rPr lang="zh-CN" altLang="en-US" sz="1800" b="1" smtClean="0"/>
              <a:t>例</a:t>
            </a:r>
            <a:endParaRPr lang="en-US" altLang="zh-CN" sz="1800" b="1" smtClean="0"/>
          </a:p>
          <a:p>
            <a:pPr marL="0" indent="0">
              <a:buNone/>
            </a:pPr>
            <a:r>
              <a:rPr lang="en-US" altLang="zh-CN" sz="1800" smtClean="0"/>
              <a:t>01-05 </a:t>
            </a:r>
            <a:r>
              <a:rPr lang="en-US" altLang="zh-CN" sz="1800"/>
              <a:t>14:53:39.064000   382   382 I </a:t>
            </a:r>
            <a:r>
              <a:rPr lang="en-US" altLang="zh-CN" sz="1800" err="1"/>
              <a:t>auditd</a:t>
            </a:r>
            <a:r>
              <a:rPr lang="en-US" altLang="zh-CN" sz="1800"/>
              <a:t>  : type=1400 audit(0.0:12): </a:t>
            </a:r>
            <a:r>
              <a:rPr lang="en-US" altLang="zh-CN" sz="1800" err="1"/>
              <a:t>avc</a:t>
            </a:r>
            <a:r>
              <a:rPr lang="en-US" altLang="zh-CN" sz="1800"/>
              <a:t>: denied { read write } for </a:t>
            </a:r>
            <a:r>
              <a:rPr lang="en-US" altLang="zh-CN" sz="1800" err="1"/>
              <a:t>comm</a:t>
            </a:r>
            <a:r>
              <a:rPr lang="en-US" altLang="zh-CN" sz="1800"/>
              <a:t>="e2fsck" name="sdc84" dev="</a:t>
            </a:r>
            <a:r>
              <a:rPr lang="en-US" altLang="zh-CN" sz="1800" err="1"/>
              <a:t>tmpfs</a:t>
            </a:r>
            <a:r>
              <a:rPr lang="en-US" altLang="zh-CN" sz="1800"/>
              <a:t>" </a:t>
            </a:r>
            <a:r>
              <a:rPr lang="en-US" altLang="zh-CN" sz="1800" err="1"/>
              <a:t>ino</a:t>
            </a:r>
            <a:r>
              <a:rPr lang="en-US" altLang="zh-CN" sz="1800"/>
              <a:t>=1011 </a:t>
            </a:r>
            <a:r>
              <a:rPr lang="en-US" altLang="zh-CN" sz="1800" err="1"/>
              <a:t>scontext</a:t>
            </a:r>
            <a:r>
              <a:rPr lang="en-US" altLang="zh-CN" sz="1800"/>
              <a:t>=u:r:fsck:s0 </a:t>
            </a:r>
            <a:r>
              <a:rPr lang="en-US" altLang="zh-CN" sz="1800" err="1"/>
              <a:t>tcontext</a:t>
            </a:r>
            <a:r>
              <a:rPr lang="en-US" altLang="zh-CN" sz="1800"/>
              <a:t>=u:object_r:block_device:s0 </a:t>
            </a:r>
            <a:r>
              <a:rPr lang="en-US" altLang="zh-CN" sz="1800" err="1"/>
              <a:t>tclass</a:t>
            </a:r>
            <a:r>
              <a:rPr lang="en-US" altLang="zh-CN" sz="1800"/>
              <a:t>=</a:t>
            </a:r>
            <a:r>
              <a:rPr lang="en-US" altLang="zh-CN" sz="1800" err="1"/>
              <a:t>blk_file</a:t>
            </a:r>
            <a:r>
              <a:rPr lang="en-US" altLang="zh-CN" sz="1800"/>
              <a:t> </a:t>
            </a:r>
            <a:r>
              <a:rPr lang="en-US" altLang="zh-CN" sz="1800" smtClean="0"/>
              <a:t>permissive=0</a:t>
            </a:r>
          </a:p>
          <a:p>
            <a:pPr marL="0" indent="0">
              <a:buNone/>
            </a:pPr>
            <a:endParaRPr lang="en-US" altLang="zh-CN" sz="1800" smtClean="0"/>
          </a:p>
          <a:p>
            <a:r>
              <a:rPr lang="en-US" altLang="zh-CN" sz="1800" b="1" err="1" smtClean="0"/>
              <a:t>avc</a:t>
            </a:r>
            <a:r>
              <a:rPr lang="en-US" altLang="zh-CN" sz="1800" b="1" smtClean="0"/>
              <a:t> </a:t>
            </a:r>
            <a:r>
              <a:rPr lang="en-US" altLang="zh-CN" sz="1800" b="1"/>
              <a:t>log</a:t>
            </a:r>
            <a:r>
              <a:rPr lang="zh-CN" altLang="zh-CN" sz="1800" b="1" smtClean="0"/>
              <a:t>详解</a:t>
            </a:r>
            <a:endParaRPr lang="en-US" altLang="zh-CN" sz="1800" smtClean="0"/>
          </a:p>
          <a:p>
            <a:pPr marL="0" indent="0">
              <a:buNone/>
            </a:pPr>
            <a:r>
              <a:rPr lang="en-US" altLang="zh-CN" sz="1800"/>
              <a:t> </a:t>
            </a:r>
            <a:r>
              <a:rPr lang="en-US" altLang="zh-CN" sz="1800" smtClean="0"/>
              <a:t>      </a:t>
            </a:r>
            <a:r>
              <a:rPr lang="zh-CN" altLang="en-US" sz="1800" smtClean="0"/>
              <a:t>表示：</a:t>
            </a:r>
            <a:r>
              <a:rPr lang="en-US" altLang="zh-CN" sz="1800"/>
              <a:t> e2fsck </a:t>
            </a:r>
            <a:r>
              <a:rPr lang="zh-CN" altLang="zh-CN" sz="1800" smtClean="0"/>
              <a:t>（</a:t>
            </a:r>
            <a:r>
              <a:rPr lang="zh-CN" altLang="zh-CN" sz="1800"/>
              <a:t>进程）缺少</a:t>
            </a:r>
            <a:r>
              <a:rPr lang="zh-CN" altLang="zh-CN" sz="1800" smtClean="0"/>
              <a:t>对</a:t>
            </a:r>
            <a:r>
              <a:rPr lang="en-US" altLang="zh-CN" sz="1800" err="1"/>
              <a:t>block_device</a:t>
            </a:r>
            <a:r>
              <a:rPr lang="zh-CN" altLang="zh-CN" sz="1800" smtClean="0"/>
              <a:t>类型</a:t>
            </a:r>
            <a:r>
              <a:rPr lang="en-US" altLang="zh-CN" sz="1800" err="1"/>
              <a:t>blk_file</a:t>
            </a:r>
            <a:r>
              <a:rPr lang="zh-CN" altLang="zh-CN" sz="1800" smtClean="0"/>
              <a:t>文件</a:t>
            </a:r>
            <a:r>
              <a:rPr lang="en-US" altLang="zh-CN" sz="1800" smtClean="0"/>
              <a:t>read </a:t>
            </a:r>
            <a:r>
              <a:rPr lang="en-US" altLang="zh-CN" sz="1800"/>
              <a:t>write</a:t>
            </a:r>
            <a:r>
              <a:rPr lang="zh-CN" altLang="zh-CN" sz="1800" smtClean="0"/>
              <a:t>权限。</a:t>
            </a:r>
            <a:endParaRPr lang="en-US" altLang="zh-CN" sz="1800" b="1">
              <a:solidFill>
                <a:srgbClr val="7030A0"/>
              </a:solidFill>
            </a:endParaRPr>
          </a:p>
          <a:p>
            <a:pPr lvl="1">
              <a:buFont typeface="Wingdings" panose="05000000000000000000" pitchFamily="2" charset="2"/>
              <a:buChar char="p"/>
            </a:pPr>
            <a:r>
              <a:rPr lang="en-US" altLang="zh-CN" sz="1800" smtClean="0"/>
              <a:t> </a:t>
            </a:r>
            <a:r>
              <a:rPr lang="en-US" altLang="zh-CN" sz="1800" err="1" smtClean="0"/>
              <a:t>avc</a:t>
            </a:r>
            <a:r>
              <a:rPr lang="en-US" altLang="zh-CN" sz="1800"/>
              <a:t>: denied </a:t>
            </a:r>
            <a:r>
              <a:rPr lang="zh-CN" altLang="zh-CN" sz="1800"/>
              <a:t>表示当前操作被拒绝</a:t>
            </a:r>
            <a:r>
              <a:rPr lang="zh-CN" altLang="zh-CN" sz="1800" smtClean="0"/>
              <a:t>。</a:t>
            </a:r>
            <a:endParaRPr lang="en-US" altLang="zh-CN" sz="1800" smtClean="0"/>
          </a:p>
          <a:p>
            <a:pPr lvl="1">
              <a:buFont typeface="Wingdings" panose="05000000000000000000" pitchFamily="2" charset="2"/>
              <a:buChar char="p"/>
            </a:pPr>
            <a:r>
              <a:rPr lang="en-US" altLang="zh-CN" sz="1800" smtClean="0"/>
              <a:t> { </a:t>
            </a:r>
            <a:r>
              <a:rPr lang="en-US" altLang="zh-CN" sz="1800"/>
              <a:t>read write } </a:t>
            </a:r>
            <a:r>
              <a:rPr lang="zh-CN" altLang="zh-CN" sz="1800"/>
              <a:t>表示被拒绝的操作，</a:t>
            </a:r>
            <a:r>
              <a:rPr lang="en-US" altLang="zh-CN" sz="1800"/>
              <a:t>{ }</a:t>
            </a:r>
            <a:r>
              <a:rPr lang="zh-CN" altLang="zh-CN" sz="1800"/>
              <a:t>中含有实际尝试的操作</a:t>
            </a:r>
            <a:r>
              <a:rPr lang="zh-CN" altLang="zh-CN" sz="1800" smtClean="0"/>
              <a:t>。</a:t>
            </a:r>
            <a:endParaRPr lang="en-US" altLang="zh-CN" sz="1800" smtClean="0"/>
          </a:p>
          <a:p>
            <a:pPr lvl="1">
              <a:buFont typeface="Wingdings" panose="05000000000000000000" pitchFamily="2" charset="2"/>
              <a:buChar char="p"/>
            </a:pPr>
            <a:r>
              <a:rPr lang="en-US" altLang="zh-CN" sz="1800" smtClean="0"/>
              <a:t> </a:t>
            </a:r>
            <a:r>
              <a:rPr lang="en-US" altLang="zh-CN" sz="1800" err="1" smtClean="0"/>
              <a:t>comm</a:t>
            </a:r>
            <a:r>
              <a:rPr lang="en-US" altLang="zh-CN" sz="1800"/>
              <a:t>=“e2fsck” </a:t>
            </a:r>
            <a:r>
              <a:rPr lang="zh-CN" altLang="zh-CN" sz="1800" smtClean="0"/>
              <a:t>当前发生avc</a:t>
            </a:r>
            <a:r>
              <a:rPr lang="en-US" altLang="zh-CN" sz="1800" smtClean="0"/>
              <a:t> </a:t>
            </a:r>
            <a:r>
              <a:rPr lang="zh-CN" altLang="zh-CN" sz="1800" smtClean="0"/>
              <a:t>denied的进程名，即主体进程名称。</a:t>
            </a:r>
            <a:endParaRPr lang="en-US" altLang="zh-CN" sz="1800" smtClean="0"/>
          </a:p>
          <a:p>
            <a:pPr lvl="1">
              <a:buFont typeface="Wingdings" panose="05000000000000000000" pitchFamily="2" charset="2"/>
              <a:buChar char="p"/>
            </a:pPr>
            <a:r>
              <a:rPr lang="en-US" altLang="zh-CN" sz="1800" smtClean="0"/>
              <a:t> name=“sdc84” </a:t>
            </a:r>
            <a:r>
              <a:rPr lang="zh-CN" altLang="zh-CN" sz="1800"/>
              <a:t>操作尝试的目标文件或目录的路径，即客体资源名称</a:t>
            </a:r>
            <a:r>
              <a:rPr lang="zh-CN" altLang="zh-CN" sz="1800" smtClean="0"/>
              <a:t>。</a:t>
            </a:r>
            <a:endParaRPr lang="en-US" altLang="zh-CN" sz="1800" smtClean="0"/>
          </a:p>
          <a:p>
            <a:pPr lvl="1">
              <a:buFont typeface="Wingdings" panose="05000000000000000000" pitchFamily="2" charset="2"/>
              <a:buChar char="p"/>
            </a:pPr>
            <a:r>
              <a:rPr lang="en-US" altLang="zh-CN" sz="1800" smtClean="0"/>
              <a:t> dev=</a:t>
            </a:r>
            <a:r>
              <a:rPr lang="en-US" altLang="zh-CN" sz="1800" err="1" smtClean="0"/>
              <a:t>tmpfs</a:t>
            </a:r>
            <a:r>
              <a:rPr lang="en-US" altLang="zh-CN" sz="1800" smtClean="0"/>
              <a:t> </a:t>
            </a:r>
            <a:r>
              <a:rPr lang="zh-CN" altLang="zh-CN" sz="1800"/>
              <a:t>含有这个文件系统的设备节点，客体资源在该文件系统中</a:t>
            </a:r>
            <a:r>
              <a:rPr lang="zh-CN" altLang="zh-CN" sz="1800" smtClean="0"/>
              <a:t>。</a:t>
            </a:r>
            <a:endParaRPr lang="en-US" altLang="zh-CN" sz="1800" smtClean="0"/>
          </a:p>
          <a:p>
            <a:pPr lvl="1">
              <a:buFont typeface="Wingdings" panose="05000000000000000000" pitchFamily="2" charset="2"/>
              <a:buChar char="p"/>
            </a:pPr>
            <a:r>
              <a:rPr lang="en-US" altLang="zh-CN" sz="1800" smtClean="0"/>
              <a:t> </a:t>
            </a:r>
            <a:r>
              <a:rPr lang="en-US" altLang="zh-CN" sz="1800" err="1" smtClean="0"/>
              <a:t>ino</a:t>
            </a:r>
            <a:r>
              <a:rPr lang="en-US" altLang="zh-CN" sz="1800" smtClean="0"/>
              <a:t>=1011 </a:t>
            </a:r>
            <a:r>
              <a:rPr lang="zh-CN" altLang="zh-CN" sz="1800"/>
              <a:t>目标文件或目录的节点号</a:t>
            </a:r>
            <a:r>
              <a:rPr lang="zh-CN" altLang="zh-CN" sz="1800" smtClean="0"/>
              <a:t>。</a:t>
            </a:r>
            <a:endParaRPr lang="en-US" altLang="zh-CN" sz="1800" smtClean="0"/>
          </a:p>
          <a:p>
            <a:pPr lvl="1">
              <a:buFont typeface="Wingdings" panose="05000000000000000000" pitchFamily="2" charset="2"/>
              <a:buChar char="p"/>
            </a:pPr>
            <a:r>
              <a:rPr lang="en-US" altLang="zh-CN" sz="1800"/>
              <a:t> </a:t>
            </a:r>
            <a:r>
              <a:rPr lang="en-US" altLang="zh-CN" sz="1800" err="1"/>
              <a:t>scontext</a:t>
            </a:r>
            <a:r>
              <a:rPr lang="en-US" altLang="zh-CN" sz="1800"/>
              <a:t>=u:r:fsck:s0 </a:t>
            </a:r>
            <a:r>
              <a:rPr lang="zh-CN" altLang="zh-CN" sz="1800"/>
              <a:t>主体进程的安全上下文</a:t>
            </a:r>
            <a:r>
              <a:rPr lang="zh-CN" altLang="zh-CN" sz="1800" smtClean="0"/>
              <a:t>。</a:t>
            </a:r>
            <a:endParaRPr lang="en-US" altLang="zh-CN" sz="1800" smtClean="0"/>
          </a:p>
          <a:p>
            <a:pPr lvl="1">
              <a:buFont typeface="Wingdings" panose="05000000000000000000" pitchFamily="2" charset="2"/>
              <a:buChar char="p"/>
            </a:pPr>
            <a:r>
              <a:rPr lang="en-US" altLang="zh-CN" sz="1800" smtClean="0"/>
              <a:t> </a:t>
            </a:r>
            <a:r>
              <a:rPr lang="en-US" altLang="zh-CN" sz="1800" err="1"/>
              <a:t>tcontext</a:t>
            </a:r>
            <a:r>
              <a:rPr lang="en-US" altLang="zh-CN" sz="1800"/>
              <a:t>=u:object_r:block_device:s0 </a:t>
            </a:r>
            <a:r>
              <a:rPr lang="zh-CN" altLang="zh-CN" sz="1800"/>
              <a:t>客体资源的安全上下文。 </a:t>
            </a:r>
            <a:endParaRPr lang="en-US" altLang="zh-CN" sz="1800" smtClean="0"/>
          </a:p>
          <a:p>
            <a:pPr lvl="1">
              <a:buFont typeface="Wingdings" panose="05000000000000000000" pitchFamily="2" charset="2"/>
              <a:buChar char="p"/>
            </a:pPr>
            <a:r>
              <a:rPr lang="en-US" altLang="zh-CN" sz="1800"/>
              <a:t> </a:t>
            </a:r>
            <a:r>
              <a:rPr lang="en-US" altLang="zh-CN" sz="1800" err="1" smtClean="0"/>
              <a:t>tclass</a:t>
            </a:r>
            <a:r>
              <a:rPr lang="en-US" altLang="zh-CN" sz="1800" smtClean="0"/>
              <a:t>=</a:t>
            </a:r>
            <a:r>
              <a:rPr lang="en-US" altLang="zh-CN" sz="1800" err="1" smtClean="0"/>
              <a:t>blk_file</a:t>
            </a:r>
            <a:r>
              <a:rPr lang="en-US" altLang="zh-CN" sz="1800" smtClean="0"/>
              <a:t> </a:t>
            </a:r>
            <a:r>
              <a:rPr lang="zh-CN" altLang="zh-CN" sz="1800"/>
              <a:t>访问资源所属类别</a:t>
            </a:r>
            <a:r>
              <a:rPr lang="zh-CN" altLang="zh-CN" sz="1800" smtClean="0"/>
              <a:t>。</a:t>
            </a:r>
            <a:endParaRPr lang="en-US" altLang="zh-CN" sz="1800" smtClean="0"/>
          </a:p>
          <a:p>
            <a:pPr lvl="1">
              <a:buFont typeface="Wingdings" panose="05000000000000000000" pitchFamily="2" charset="2"/>
              <a:buChar char="p"/>
            </a:pPr>
            <a:r>
              <a:rPr lang="en-US" altLang="zh-CN" sz="1800"/>
              <a:t> </a:t>
            </a:r>
            <a:r>
              <a:rPr lang="en-US" altLang="zh-CN" sz="1800" smtClean="0"/>
              <a:t> permissive=0 </a:t>
            </a:r>
            <a:r>
              <a:rPr lang="zh-CN" altLang="zh-CN" sz="1800"/>
              <a:t>当前是</a:t>
            </a:r>
            <a:r>
              <a:rPr lang="en-US" altLang="zh-CN" sz="1800"/>
              <a:t>enforcing</a:t>
            </a:r>
            <a:r>
              <a:rPr lang="zh-CN" altLang="zh-CN" sz="1800"/>
              <a:t>模式，permissive=1时为permissive模式。</a:t>
            </a:r>
          </a:p>
          <a:p>
            <a:pPr marL="0" indent="0">
              <a:buNone/>
            </a:pPr>
            <a:endParaRPr lang="en-US" altLang="zh-CN" sz="1400" noProof="1" smtClean="0"/>
          </a:p>
          <a:p>
            <a:endParaRPr lang="en-US" altLang="zh-CN" sz="1400" noProof="1" smtClean="0"/>
          </a:p>
          <a:p>
            <a:endParaRPr lang="en-US" altLang="zh-CN" sz="1400" noProof="1" smtClean="0"/>
          </a:p>
          <a:p>
            <a:pPr marL="0" indent="0">
              <a:buFontTx/>
              <a:buNone/>
            </a:pPr>
            <a:endParaRPr lang="en-US" altLang="zh-CN" sz="1400" noProof="1"/>
          </a:p>
          <a:p>
            <a:pPr marL="0" indent="0">
              <a:buFontTx/>
              <a:buNone/>
            </a:pPr>
            <a:endParaRPr lang="en-US" altLang="zh-CN" sz="1400" noProof="1" smtClean="0"/>
          </a:p>
          <a:p>
            <a:pPr marL="0" indent="0">
              <a:buFontTx/>
              <a:buNone/>
            </a:pPr>
            <a:endParaRPr lang="en-US" altLang="en-US" sz="1400" noProof="1" smtClean="0"/>
          </a:p>
          <a:p>
            <a:pPr marL="0" indent="0">
              <a:buFontTx/>
              <a:buNone/>
            </a:pPr>
            <a:endParaRPr lang="en-US" altLang="en-US" sz="1400" noProof="1" smtClean="0"/>
          </a:p>
        </p:txBody>
      </p:sp>
    </p:spTree>
    <p:extLst>
      <p:ext uri="{BB962C8B-B14F-4D97-AF65-F5344CB8AC3E}">
        <p14:creationId xmlns:p14="http://schemas.microsoft.com/office/powerpoint/2010/main" val="941178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2.3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204050"/>
            <a:ext cx="5713815" cy="7007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b="1" smtClean="0">
                <a:solidFill>
                  <a:srgbClr val="002043"/>
                </a:solidFill>
                <a:latin typeface="+mj-ea"/>
                <a:ea typeface="+mj-ea"/>
              </a:rPr>
              <a:t>TE</a:t>
            </a: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语言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3"/>
            <a:ext cx="10842625" cy="53352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800" b="1" smtClean="0"/>
              <a:t>TE</a:t>
            </a:r>
            <a:r>
              <a:rPr lang="zh-CN" altLang="en-US" sz="1800" b="1"/>
              <a:t>语言的完整格式为： </a:t>
            </a:r>
          </a:p>
          <a:p>
            <a:pPr marL="0" indent="0">
              <a:buNone/>
            </a:pPr>
            <a:r>
              <a:rPr lang="en-US" altLang="zh-CN" sz="1800"/>
              <a:t>rule_name source_type target_type : object_class perm_set </a:t>
            </a:r>
          </a:p>
          <a:p>
            <a:pPr marL="0" indent="0">
              <a:buNone/>
            </a:pPr>
            <a:r>
              <a:rPr lang="en-US" altLang="zh-CN" sz="1800" smtClean="0"/>
              <a:t>rule_name </a:t>
            </a:r>
            <a:r>
              <a:rPr lang="zh-CN" altLang="en-US" sz="1800"/>
              <a:t>：</a:t>
            </a:r>
            <a:r>
              <a:rPr lang="en-US" altLang="zh-CN" sz="1800"/>
              <a:t>allow</a:t>
            </a:r>
            <a:r>
              <a:rPr lang="zh-CN" altLang="en-US" sz="1800"/>
              <a:t>、</a:t>
            </a:r>
            <a:r>
              <a:rPr lang="en-US" altLang="zh-CN" sz="1800"/>
              <a:t>allowaudit</a:t>
            </a:r>
            <a:r>
              <a:rPr lang="zh-CN" altLang="en-US" sz="1800"/>
              <a:t>、</a:t>
            </a:r>
            <a:r>
              <a:rPr lang="en-US" altLang="zh-CN" sz="1800"/>
              <a:t>dontaudit</a:t>
            </a:r>
            <a:r>
              <a:rPr lang="zh-CN" altLang="en-US" sz="1800"/>
              <a:t>、</a:t>
            </a:r>
            <a:r>
              <a:rPr lang="en-US" altLang="zh-CN" sz="1800"/>
              <a:t>neverallow</a:t>
            </a:r>
            <a:r>
              <a:rPr lang="zh-CN" altLang="en-US" sz="1800"/>
              <a:t>等。</a:t>
            </a:r>
          </a:p>
          <a:p>
            <a:pPr marL="0" indent="0">
              <a:buNone/>
            </a:pPr>
            <a:r>
              <a:rPr lang="en-US" altLang="zh-CN" sz="1800" smtClean="0"/>
              <a:t>source_type</a:t>
            </a:r>
            <a:r>
              <a:rPr lang="zh-CN" altLang="en-US" sz="1800"/>
              <a:t>：主体进程类型，也叫</a:t>
            </a:r>
            <a:r>
              <a:rPr lang="en-US" altLang="zh-CN" sz="1800"/>
              <a:t>subject</a:t>
            </a:r>
            <a:r>
              <a:rPr lang="zh-CN" altLang="en-US" sz="1800"/>
              <a:t>，</a:t>
            </a:r>
            <a:r>
              <a:rPr lang="en-US" altLang="zh-CN" sz="1800"/>
              <a:t>domain</a:t>
            </a:r>
            <a:r>
              <a:rPr lang="zh-CN" altLang="en-US" sz="1800"/>
              <a:t>。</a:t>
            </a:r>
            <a:r>
              <a:rPr lang="en-US" altLang="zh-CN" sz="1800"/>
              <a:t></a:t>
            </a:r>
          </a:p>
          <a:p>
            <a:pPr marL="0" indent="0">
              <a:buNone/>
            </a:pPr>
            <a:r>
              <a:rPr lang="en-US" altLang="zh-CN" sz="1800" smtClean="0"/>
              <a:t>target_type</a:t>
            </a:r>
            <a:r>
              <a:rPr lang="zh-CN" altLang="en-US" sz="1800"/>
              <a:t>：客体资源类型 。例如</a:t>
            </a:r>
            <a:r>
              <a:rPr lang="en-US" altLang="zh-CN" sz="1800"/>
              <a:t>proc</a:t>
            </a:r>
            <a:r>
              <a:rPr lang="zh-CN" altLang="en-US" sz="1800"/>
              <a:t>代表其后的</a:t>
            </a:r>
            <a:r>
              <a:rPr lang="en-US" altLang="zh-CN" sz="1800"/>
              <a:t>file</a:t>
            </a:r>
            <a:r>
              <a:rPr lang="zh-CN" altLang="en-US" sz="1800"/>
              <a:t>所对应的</a:t>
            </a:r>
            <a:r>
              <a:rPr lang="en-US" altLang="zh-CN" sz="1800"/>
              <a:t>Type</a:t>
            </a:r>
            <a:r>
              <a:rPr lang="zh-CN" altLang="en-US" sz="1800"/>
              <a:t>。</a:t>
            </a:r>
            <a:r>
              <a:rPr lang="en-US" altLang="zh-CN" sz="1800"/>
              <a:t></a:t>
            </a:r>
          </a:p>
          <a:p>
            <a:pPr marL="0" indent="0">
              <a:buNone/>
            </a:pPr>
            <a:r>
              <a:rPr lang="en-US" altLang="zh-CN" sz="1800" smtClean="0"/>
              <a:t>object_class</a:t>
            </a:r>
            <a:r>
              <a:rPr lang="zh-CN" altLang="en-US" sz="1800"/>
              <a:t>：它代表能够给</a:t>
            </a:r>
            <a:r>
              <a:rPr lang="en-US" altLang="zh-CN" sz="1800"/>
              <a:t>subject</a:t>
            </a:r>
            <a:r>
              <a:rPr lang="zh-CN" altLang="en-US" sz="1800"/>
              <a:t>操作的一类东西，例如</a:t>
            </a:r>
            <a:r>
              <a:rPr lang="en-US" altLang="zh-CN" sz="1800"/>
              <a:t>File</a:t>
            </a:r>
            <a:r>
              <a:rPr lang="zh-CN" altLang="en-US" sz="1800"/>
              <a:t>、</a:t>
            </a:r>
            <a:r>
              <a:rPr lang="en-US" altLang="zh-CN" sz="1800"/>
              <a:t>Dir</a:t>
            </a:r>
            <a:r>
              <a:rPr lang="zh-CN" altLang="en-US" sz="1800"/>
              <a:t>、</a:t>
            </a:r>
            <a:r>
              <a:rPr lang="en-US" altLang="zh-CN" sz="1800"/>
              <a:t>socket</a:t>
            </a:r>
            <a:r>
              <a:rPr lang="zh-CN" altLang="en-US" sz="1800"/>
              <a:t>、</a:t>
            </a:r>
            <a:r>
              <a:rPr lang="en-US" altLang="zh-CN" sz="1800"/>
              <a:t>process</a:t>
            </a:r>
            <a:r>
              <a:rPr lang="zh-CN" altLang="en-US" sz="1800"/>
              <a:t>、</a:t>
            </a:r>
            <a:r>
              <a:rPr lang="en-US" altLang="zh-CN" sz="1800"/>
              <a:t>property</a:t>
            </a:r>
            <a:r>
              <a:rPr lang="zh-CN" altLang="en-US" sz="1800"/>
              <a:t>、</a:t>
            </a:r>
            <a:r>
              <a:rPr lang="en-US" altLang="zh-CN" sz="1800"/>
              <a:t>Binder</a:t>
            </a:r>
            <a:r>
              <a:rPr lang="zh-CN" altLang="en-US" sz="1800"/>
              <a:t>等</a:t>
            </a:r>
            <a:r>
              <a:rPr lang="zh-CN" altLang="en-US" sz="1800" smtClean="0"/>
              <a:t>。</a:t>
            </a:r>
            <a:endParaRPr lang="zh-CN" altLang="en-US" sz="1800"/>
          </a:p>
          <a:p>
            <a:pPr marL="0" indent="0">
              <a:buNone/>
            </a:pPr>
            <a:r>
              <a:rPr lang="en-US" altLang="zh-CN" sz="1800" smtClean="0"/>
              <a:t>perm_set</a:t>
            </a:r>
            <a:r>
              <a:rPr lang="zh-CN" altLang="en-US" sz="1800"/>
              <a:t>：在类</a:t>
            </a:r>
            <a:r>
              <a:rPr lang="en-US" altLang="zh-CN" sz="1800"/>
              <a:t>object_class</a:t>
            </a:r>
            <a:r>
              <a:rPr lang="zh-CN" altLang="en-US" sz="1800"/>
              <a:t>中所定义的操作的一个子集。</a:t>
            </a:r>
          </a:p>
          <a:p>
            <a:pPr marL="0" indent="0">
              <a:buNone/>
            </a:pPr>
            <a:endParaRPr lang="en-US" altLang="zh-CN" sz="1800" smtClean="0"/>
          </a:p>
          <a:p>
            <a:r>
              <a:rPr lang="en-US" altLang="zh-CN" sz="1800" b="1" err="1" smtClean="0"/>
              <a:t>avc</a:t>
            </a:r>
            <a:r>
              <a:rPr lang="en-US" altLang="zh-CN" sz="1800" b="1" smtClean="0"/>
              <a:t> </a:t>
            </a:r>
            <a:r>
              <a:rPr lang="en-US" altLang="zh-CN" sz="1800" b="1"/>
              <a:t>log</a:t>
            </a:r>
            <a:r>
              <a:rPr lang="zh-CN" altLang="zh-CN" sz="1800" b="1" smtClean="0"/>
              <a:t>详解</a:t>
            </a:r>
            <a:endParaRPr lang="zh-CN" altLang="en-US"/>
          </a:p>
          <a:p>
            <a:pPr marL="0" indent="0">
              <a:buNone/>
            </a:pPr>
            <a:r>
              <a:rPr lang="en-US" altLang="zh-CN" sz="1800" smtClean="0"/>
              <a:t>RD</a:t>
            </a:r>
            <a:r>
              <a:rPr lang="zh-CN" altLang="en-US" sz="1800" smtClean="0"/>
              <a:t>最常用语句是</a:t>
            </a:r>
            <a:r>
              <a:rPr lang="en-US" altLang="zh-CN" sz="1800" smtClean="0"/>
              <a:t>allow</a:t>
            </a:r>
            <a:r>
              <a:rPr lang="zh-CN" altLang="en-US" sz="1800" smtClean="0"/>
              <a:t>语句，例子： </a:t>
            </a:r>
            <a:r>
              <a:rPr lang="en-US" altLang="zh-CN" sz="1800" smtClean="0"/>
              <a:t>allow netd proc:file write;</a:t>
            </a:r>
            <a:endParaRPr lang="zh-CN" altLang="en-US" sz="1800" smtClean="0"/>
          </a:p>
          <a:p>
            <a:pPr marL="0" indent="0">
              <a:buNone/>
            </a:pPr>
            <a:r>
              <a:rPr lang="zh-CN" altLang="en-US" sz="1800" smtClean="0"/>
              <a:t> 理解方式一：允许</a:t>
            </a:r>
            <a:r>
              <a:rPr lang="en-US" altLang="zh-CN" sz="1800" smtClean="0"/>
              <a:t>netd</a:t>
            </a:r>
            <a:r>
              <a:rPr lang="zh-CN" altLang="en-US" sz="1800" smtClean="0"/>
              <a:t>进程</a:t>
            </a:r>
            <a:r>
              <a:rPr lang="zh-CN" altLang="en-US" sz="1800"/>
              <a:t>写</a:t>
            </a:r>
            <a:r>
              <a:rPr lang="zh-CN" altLang="en-US" sz="1800" smtClean="0"/>
              <a:t>（</a:t>
            </a:r>
            <a:r>
              <a:rPr lang="en-US" altLang="zh-CN" sz="1800" smtClean="0"/>
              <a:t>write</a:t>
            </a:r>
            <a:r>
              <a:rPr lang="zh-CN" altLang="en-US" sz="1800" smtClean="0"/>
              <a:t>）</a:t>
            </a:r>
            <a:r>
              <a:rPr lang="en-US" altLang="zh-CN" sz="1800" smtClean="0"/>
              <a:t>proc</a:t>
            </a:r>
            <a:r>
              <a:rPr lang="zh-CN" altLang="en-US" sz="1800" smtClean="0"/>
              <a:t>类型的</a:t>
            </a:r>
            <a:r>
              <a:rPr lang="en-US" altLang="zh-CN" sz="1800" smtClean="0"/>
              <a:t>file</a:t>
            </a:r>
            <a:r>
              <a:rPr lang="zh-CN" altLang="en-US" sz="1800" smtClean="0"/>
              <a:t>；</a:t>
            </a:r>
          </a:p>
          <a:p>
            <a:pPr marL="0" indent="0">
              <a:buNone/>
            </a:pPr>
            <a:r>
              <a:rPr lang="zh-CN" altLang="en-US" sz="1800" smtClean="0"/>
              <a:t> 理解方式二：在</a:t>
            </a:r>
            <a:r>
              <a:rPr lang="en-US" altLang="zh-CN" sz="1800" smtClean="0"/>
              <a:t>domain</a:t>
            </a:r>
            <a:r>
              <a:rPr lang="zh-CN" altLang="en-US" sz="1800" smtClean="0"/>
              <a:t>为</a:t>
            </a:r>
            <a:r>
              <a:rPr lang="en-US" altLang="zh-CN" sz="1800" smtClean="0"/>
              <a:t>netd</a:t>
            </a:r>
            <a:r>
              <a:rPr lang="zh-CN" altLang="en-US" sz="1800" smtClean="0"/>
              <a:t>的进程中，允许（</a:t>
            </a:r>
            <a:r>
              <a:rPr lang="en-US" altLang="zh-CN" sz="1800" smtClean="0"/>
              <a:t>allow</a:t>
            </a:r>
            <a:r>
              <a:rPr lang="zh-CN" altLang="en-US" sz="1800" smtClean="0"/>
              <a:t>）在类型为</a:t>
            </a:r>
            <a:r>
              <a:rPr lang="en-US" altLang="zh-CN" sz="1800" smtClean="0"/>
              <a:t>proc</a:t>
            </a:r>
            <a:r>
              <a:rPr lang="zh-CN" altLang="en-US" sz="1800" smtClean="0"/>
              <a:t>的</a:t>
            </a:r>
            <a:r>
              <a:rPr lang="en-US" altLang="zh-CN" sz="1800" smtClean="0"/>
              <a:t>file</a:t>
            </a:r>
            <a:r>
              <a:rPr lang="zh-CN" altLang="en-US" sz="1800" smtClean="0"/>
              <a:t>对象上面执行</a:t>
            </a:r>
            <a:r>
              <a:rPr lang="en-US" altLang="zh-CN" sz="1800" smtClean="0"/>
              <a:t>write</a:t>
            </a:r>
            <a:r>
              <a:rPr lang="zh-CN" altLang="en-US" sz="1800" smtClean="0"/>
              <a:t>操作，也就是</a:t>
            </a:r>
            <a:r>
              <a:rPr lang="en-US" altLang="zh-CN" sz="1800" smtClean="0"/>
              <a:t>file.write</a:t>
            </a:r>
            <a:r>
              <a:rPr lang="zh-CN" altLang="en-US" sz="1800" smtClean="0"/>
              <a:t>；</a:t>
            </a:r>
          </a:p>
          <a:p>
            <a:pPr marL="0" indent="0">
              <a:buNone/>
            </a:pPr>
            <a:endParaRPr lang="en-US" altLang="zh-CN" sz="1400" noProof="1" smtClean="0"/>
          </a:p>
          <a:p>
            <a:endParaRPr lang="en-US" altLang="zh-CN" sz="1400" noProof="1" smtClean="0"/>
          </a:p>
          <a:p>
            <a:endParaRPr lang="en-US" altLang="zh-CN" sz="1400" noProof="1" smtClean="0"/>
          </a:p>
          <a:p>
            <a:pPr marL="0" indent="0">
              <a:buFontTx/>
              <a:buNone/>
            </a:pPr>
            <a:endParaRPr lang="en-US" altLang="zh-CN" sz="1400" noProof="1"/>
          </a:p>
          <a:p>
            <a:pPr marL="0" indent="0">
              <a:buFontTx/>
              <a:buNone/>
            </a:pPr>
            <a:endParaRPr lang="en-US" altLang="zh-CN" sz="1400" noProof="1" smtClean="0"/>
          </a:p>
          <a:p>
            <a:pPr marL="0" indent="0">
              <a:buFontTx/>
              <a:buNone/>
            </a:pPr>
            <a:endParaRPr lang="en-US" altLang="en-US" sz="1400" noProof="1" smtClean="0"/>
          </a:p>
          <a:p>
            <a:pPr marL="0" indent="0">
              <a:buFontTx/>
              <a:buNone/>
            </a:pPr>
            <a:endParaRPr lang="en-US" altLang="en-US" sz="1400" noProof="1" smtClean="0"/>
          </a:p>
        </p:txBody>
      </p:sp>
    </p:spTree>
    <p:extLst>
      <p:ext uri="{BB962C8B-B14F-4D97-AF65-F5344CB8AC3E}">
        <p14:creationId xmlns:p14="http://schemas.microsoft.com/office/powerpoint/2010/main" val="2453823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2.4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204050"/>
            <a:ext cx="5713815" cy="7007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修改验证方式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3"/>
            <a:ext cx="10842625" cy="53352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zh-CN" sz="1800" b="1"/>
              <a:t>只修改</a:t>
            </a:r>
            <a:r>
              <a:rPr lang="en-US" altLang="zh-CN" sz="1800" b="1" err="1"/>
              <a:t>SELinux</a:t>
            </a:r>
            <a:r>
              <a:rPr lang="zh-CN" altLang="zh-CN" sz="1800" b="1"/>
              <a:t>相关文件，快速验证方式：</a:t>
            </a:r>
            <a:endParaRPr lang="en-US" altLang="zh-CN" sz="1800" b="1"/>
          </a:p>
          <a:p>
            <a:endParaRPr lang="en-US" altLang="zh-CN" sz="1800"/>
          </a:p>
          <a:p>
            <a:pPr marL="342900" indent="-342900">
              <a:buAutoNum type="arabicParenBoth"/>
            </a:pPr>
            <a:r>
              <a:rPr lang="zh-CN" altLang="en-US" sz="1800" b="1"/>
              <a:t>快速编译</a:t>
            </a:r>
            <a:r>
              <a:rPr lang="en-US" altLang="zh-CN" sz="1800" b="1" err="1"/>
              <a:t>selinux</a:t>
            </a:r>
            <a:r>
              <a:rPr lang="zh-CN" altLang="en-US" sz="1800" b="1"/>
              <a:t>模块：</a:t>
            </a:r>
            <a:endParaRPr lang="en-US" altLang="zh-CN" sz="1800" b="1"/>
          </a:p>
          <a:p>
            <a:pPr marL="0" indent="0">
              <a:buNone/>
            </a:pPr>
            <a:r>
              <a:rPr lang="en-US" altLang="zh-CN" sz="1800" smtClean="0"/>
              <a:t>       cd </a:t>
            </a:r>
            <a:r>
              <a:rPr lang="en-US" altLang="zh-CN" sz="1800"/>
              <a:t>system/</a:t>
            </a:r>
            <a:r>
              <a:rPr lang="en-US" altLang="zh-CN" sz="1800" err="1"/>
              <a:t>sepolicy</a:t>
            </a:r>
            <a:r>
              <a:rPr lang="en-US" altLang="zh-CN" sz="1800"/>
              <a:t> </a:t>
            </a:r>
            <a:r>
              <a:rPr lang="zh-CN" altLang="en-US" sz="1800"/>
              <a:t>目录下</a:t>
            </a:r>
            <a:r>
              <a:rPr lang="en-US" altLang="zh-CN" sz="1800" err="1"/>
              <a:t>mma</a:t>
            </a:r>
            <a:r>
              <a:rPr lang="en-US" altLang="zh-CN" sz="1800"/>
              <a:t> </a:t>
            </a:r>
            <a:r>
              <a:rPr lang="zh-CN" altLang="zh-CN" sz="1800"/>
              <a:t>单独编译</a:t>
            </a:r>
            <a:r>
              <a:rPr lang="en-US" altLang="zh-CN" sz="1800" err="1"/>
              <a:t>sepolicy</a:t>
            </a:r>
            <a:r>
              <a:rPr lang="zh-CN" altLang="zh-CN" sz="1800"/>
              <a:t>模块验证。</a:t>
            </a:r>
          </a:p>
          <a:p>
            <a:endParaRPr lang="en-US" altLang="zh-CN" sz="1800"/>
          </a:p>
          <a:p>
            <a:pPr marL="0" indent="0">
              <a:buNone/>
            </a:pPr>
            <a:r>
              <a:rPr lang="en-US" altLang="zh-CN" sz="1800" b="1"/>
              <a:t>(2) </a:t>
            </a:r>
            <a:r>
              <a:rPr lang="zh-CN" altLang="en-US" sz="1800" b="1"/>
              <a:t>编译之后</a:t>
            </a:r>
            <a:r>
              <a:rPr lang="en-US" altLang="zh-CN" sz="1800" b="1"/>
              <a:t>push</a:t>
            </a:r>
            <a:r>
              <a:rPr lang="zh-CN" altLang="en-US" sz="1800" b="1"/>
              <a:t>到手机：</a:t>
            </a:r>
            <a:endParaRPr lang="en-US" altLang="zh-CN" sz="1800" b="1"/>
          </a:p>
          <a:p>
            <a:pPr marL="0" indent="0">
              <a:buNone/>
            </a:pPr>
            <a:r>
              <a:rPr lang="en-US" altLang="zh-CN" sz="1800" smtClean="0"/>
              <a:t>     </a:t>
            </a:r>
            <a:r>
              <a:rPr lang="zh-CN" altLang="zh-CN" sz="1800" smtClean="0"/>
              <a:t>将</a:t>
            </a:r>
            <a:r>
              <a:rPr lang="zh-CN" altLang="zh-CN" sz="1800"/>
              <a:t>编译产物</a:t>
            </a:r>
            <a:r>
              <a:rPr lang="en-US" altLang="zh-CN" sz="1800"/>
              <a:t>out/target/product/xxx/system/</a:t>
            </a:r>
            <a:r>
              <a:rPr lang="en-US" altLang="zh-CN" sz="1800" err="1"/>
              <a:t>etc</a:t>
            </a:r>
            <a:r>
              <a:rPr lang="en-US" altLang="zh-CN" sz="1800"/>
              <a:t>/</a:t>
            </a:r>
            <a:r>
              <a:rPr lang="en-US" altLang="zh-CN" sz="1800" err="1"/>
              <a:t>SELinux</a:t>
            </a:r>
            <a:r>
              <a:rPr lang="en-US" altLang="zh-CN" sz="1800"/>
              <a:t>, out/target/product/xxx/</a:t>
            </a:r>
            <a:r>
              <a:rPr lang="en-US" altLang="zh-CN" sz="1800" err="1"/>
              <a:t>system_ext</a:t>
            </a:r>
            <a:r>
              <a:rPr lang="en-US" altLang="zh-CN" sz="1800"/>
              <a:t>/</a:t>
            </a:r>
            <a:r>
              <a:rPr lang="en-US" altLang="zh-CN" sz="1800" err="1"/>
              <a:t>etc</a:t>
            </a:r>
            <a:r>
              <a:rPr lang="en-US" altLang="zh-CN" sz="1800"/>
              <a:t>/</a:t>
            </a:r>
            <a:r>
              <a:rPr lang="en-US" altLang="zh-CN" sz="1800" err="1"/>
              <a:t>SELinux</a:t>
            </a:r>
            <a:r>
              <a:rPr lang="en-US" altLang="zh-CN" sz="1800"/>
              <a:t> </a:t>
            </a:r>
            <a:r>
              <a:rPr lang="zh-CN" altLang="en-US" sz="1800" smtClean="0"/>
              <a:t>，</a:t>
            </a:r>
            <a:endParaRPr lang="en-US" altLang="zh-CN" sz="1800" smtClean="0"/>
          </a:p>
          <a:p>
            <a:pPr marL="0" indent="0">
              <a:buNone/>
            </a:pPr>
            <a:r>
              <a:rPr lang="zh-CN" altLang="en-US" sz="1800" smtClean="0"/>
              <a:t>     </a:t>
            </a:r>
            <a:r>
              <a:rPr lang="en-US" altLang="zh-CN" sz="1800" smtClean="0"/>
              <a:t>out/target/product/xxx/vendor/</a:t>
            </a:r>
            <a:r>
              <a:rPr lang="en-US" altLang="zh-CN" sz="1800" err="1" smtClean="0"/>
              <a:t>etc</a:t>
            </a:r>
            <a:r>
              <a:rPr lang="en-US" altLang="zh-CN" sz="1800" smtClean="0"/>
              <a:t>/</a:t>
            </a:r>
            <a:r>
              <a:rPr lang="en-US" altLang="zh-CN" sz="1800" err="1" smtClean="0"/>
              <a:t>SELinux</a:t>
            </a:r>
            <a:r>
              <a:rPr lang="en-US" altLang="zh-CN" sz="1800"/>
              <a:t>,</a:t>
            </a:r>
            <a:r>
              <a:rPr lang="zh-CN" altLang="zh-CN" sz="1800"/>
              <a:t>文件</a:t>
            </a:r>
            <a:r>
              <a:rPr lang="en-US" altLang="zh-CN" sz="1800"/>
              <a:t>push</a:t>
            </a:r>
            <a:r>
              <a:rPr lang="zh-CN" altLang="zh-CN" sz="1800"/>
              <a:t>到手机对应目录</a:t>
            </a:r>
            <a:r>
              <a:rPr lang="en-US" altLang="zh-CN" sz="1800"/>
              <a:t>,</a:t>
            </a:r>
            <a:r>
              <a:rPr lang="zh-CN" altLang="zh-CN" sz="1800"/>
              <a:t>重启手机验证修改是否生效。</a:t>
            </a:r>
          </a:p>
          <a:p>
            <a:pPr marL="0" indent="0">
              <a:buNone/>
            </a:pPr>
            <a:r>
              <a:rPr lang="en-US" altLang="zh-CN" sz="1800" smtClean="0"/>
              <a:t>     </a:t>
            </a:r>
            <a:r>
              <a:rPr lang="zh-CN" altLang="zh-CN" sz="1800" smtClean="0"/>
              <a:t>具体</a:t>
            </a:r>
            <a:r>
              <a:rPr lang="zh-CN" altLang="zh-CN" sz="1800"/>
              <a:t>执行指令</a:t>
            </a:r>
            <a:r>
              <a:rPr lang="zh-CN" altLang="zh-CN" sz="1800" smtClean="0"/>
              <a:t>：</a:t>
            </a:r>
            <a:endParaRPr lang="en-US" altLang="zh-CN" sz="1800" smtClean="0"/>
          </a:p>
          <a:p>
            <a:pPr marL="457200" lvl="1" indent="0">
              <a:buNone/>
            </a:pPr>
            <a:r>
              <a:rPr lang="en-US" altLang="zh-CN" sz="1800" smtClean="0"/>
              <a:t>cd </a:t>
            </a:r>
            <a:r>
              <a:rPr lang="en-US" altLang="zh-CN" sz="1800"/>
              <a:t>out/target/product/xxx</a:t>
            </a:r>
            <a:endParaRPr lang="zh-CN" altLang="zh-CN" sz="1800"/>
          </a:p>
          <a:p>
            <a:pPr marL="457200" lvl="1" indent="0">
              <a:buNone/>
            </a:pPr>
            <a:r>
              <a:rPr lang="en-US" altLang="zh-CN" sz="1800" err="1" smtClean="0"/>
              <a:t>adb</a:t>
            </a:r>
            <a:r>
              <a:rPr lang="en-US" altLang="zh-CN" sz="1800" smtClean="0"/>
              <a:t> </a:t>
            </a:r>
            <a:r>
              <a:rPr lang="en-US" altLang="zh-CN" sz="1800"/>
              <a:t>root</a:t>
            </a:r>
            <a:endParaRPr lang="zh-CN" altLang="zh-CN" sz="1800"/>
          </a:p>
          <a:p>
            <a:pPr marL="457200" lvl="1" indent="0">
              <a:buNone/>
            </a:pPr>
            <a:r>
              <a:rPr lang="en-US" altLang="zh-CN" sz="1800" err="1"/>
              <a:t>adb</a:t>
            </a:r>
            <a:r>
              <a:rPr lang="en-US" altLang="zh-CN" sz="1800"/>
              <a:t> remount</a:t>
            </a:r>
            <a:endParaRPr lang="zh-CN" altLang="zh-CN" sz="1800"/>
          </a:p>
          <a:p>
            <a:pPr marL="457200" lvl="1" indent="0">
              <a:buNone/>
            </a:pPr>
            <a:r>
              <a:rPr lang="en-US" altLang="zh-CN" sz="1800" err="1"/>
              <a:t>adb</a:t>
            </a:r>
            <a:r>
              <a:rPr lang="en-US" altLang="zh-CN" sz="1800"/>
              <a:t> push system/</a:t>
            </a:r>
            <a:r>
              <a:rPr lang="en-US" altLang="zh-CN" sz="1800" err="1"/>
              <a:t>etc</a:t>
            </a:r>
            <a:r>
              <a:rPr lang="en-US" altLang="zh-CN" sz="1800"/>
              <a:t>/</a:t>
            </a:r>
            <a:r>
              <a:rPr lang="en-US" altLang="zh-CN" sz="1800" err="1"/>
              <a:t>SELinux</a:t>
            </a:r>
            <a:r>
              <a:rPr lang="en-US" altLang="zh-CN" sz="1800"/>
              <a:t> /system/</a:t>
            </a:r>
            <a:r>
              <a:rPr lang="en-US" altLang="zh-CN" sz="1800" err="1"/>
              <a:t>etc</a:t>
            </a:r>
            <a:r>
              <a:rPr lang="en-US" altLang="zh-CN" sz="1800"/>
              <a:t>/</a:t>
            </a:r>
            <a:endParaRPr lang="zh-CN" altLang="zh-CN" sz="1800"/>
          </a:p>
          <a:p>
            <a:pPr marL="457200" lvl="1" indent="0">
              <a:buNone/>
            </a:pPr>
            <a:r>
              <a:rPr lang="en-US" altLang="zh-CN" sz="1800" err="1"/>
              <a:t>adb</a:t>
            </a:r>
            <a:r>
              <a:rPr lang="en-US" altLang="zh-CN" sz="1800"/>
              <a:t> push vendor/</a:t>
            </a:r>
            <a:r>
              <a:rPr lang="en-US" altLang="zh-CN" sz="1800" err="1"/>
              <a:t>etc</a:t>
            </a:r>
            <a:r>
              <a:rPr lang="en-US" altLang="zh-CN" sz="1800"/>
              <a:t>/</a:t>
            </a:r>
            <a:r>
              <a:rPr lang="en-US" altLang="zh-CN" sz="1800" err="1"/>
              <a:t>SELinux</a:t>
            </a:r>
            <a:r>
              <a:rPr lang="en-US" altLang="zh-CN" sz="1800"/>
              <a:t> /vendor/</a:t>
            </a:r>
            <a:r>
              <a:rPr lang="en-US" altLang="zh-CN" sz="1800" err="1"/>
              <a:t>etc</a:t>
            </a:r>
            <a:r>
              <a:rPr lang="en-US" altLang="zh-CN" sz="1800"/>
              <a:t>/</a:t>
            </a:r>
            <a:endParaRPr lang="zh-CN" altLang="zh-CN" sz="1800"/>
          </a:p>
          <a:p>
            <a:pPr marL="457200" lvl="1" indent="0">
              <a:buNone/>
            </a:pPr>
            <a:r>
              <a:rPr lang="en-US" altLang="zh-CN" sz="1800" err="1"/>
              <a:t>adb</a:t>
            </a:r>
            <a:r>
              <a:rPr lang="en-US" altLang="zh-CN" sz="1800"/>
              <a:t> push </a:t>
            </a:r>
            <a:r>
              <a:rPr lang="en-US" altLang="zh-CN" sz="1800" smtClean="0"/>
              <a:t>system/</a:t>
            </a:r>
            <a:r>
              <a:rPr lang="en-US" altLang="zh-CN" sz="1800" err="1" smtClean="0"/>
              <a:t>system_ext</a:t>
            </a:r>
            <a:r>
              <a:rPr lang="en-US" altLang="zh-CN" sz="1800" smtClean="0"/>
              <a:t>/</a:t>
            </a:r>
            <a:r>
              <a:rPr lang="en-US" altLang="zh-CN" sz="1800" err="1" smtClean="0"/>
              <a:t>etc</a:t>
            </a:r>
            <a:r>
              <a:rPr lang="en-US" altLang="zh-CN" sz="1800" smtClean="0"/>
              <a:t>/</a:t>
            </a:r>
            <a:r>
              <a:rPr lang="en-US" altLang="zh-CN" sz="1800" err="1" smtClean="0"/>
              <a:t>SELinux</a:t>
            </a:r>
            <a:r>
              <a:rPr lang="en-US" altLang="zh-CN" sz="1800" smtClean="0"/>
              <a:t>  /system/</a:t>
            </a:r>
            <a:r>
              <a:rPr lang="en-US" altLang="zh-CN" sz="1800" err="1" smtClean="0"/>
              <a:t>system_ext</a:t>
            </a:r>
            <a:r>
              <a:rPr lang="en-US" altLang="zh-CN" sz="1800" smtClean="0"/>
              <a:t>/</a:t>
            </a:r>
            <a:r>
              <a:rPr lang="en-US" altLang="zh-CN" sz="1800" err="1" smtClean="0"/>
              <a:t>etc</a:t>
            </a:r>
            <a:r>
              <a:rPr lang="en-US" altLang="zh-CN" sz="1800"/>
              <a:t>/</a:t>
            </a:r>
            <a:endParaRPr lang="zh-CN" altLang="zh-CN" sz="1800"/>
          </a:p>
          <a:p>
            <a:endParaRPr lang="en-US" altLang="zh-CN" sz="1400" noProof="1" smtClean="0"/>
          </a:p>
          <a:p>
            <a:endParaRPr lang="en-US" altLang="zh-CN" sz="1400" noProof="1" smtClean="0"/>
          </a:p>
          <a:p>
            <a:endParaRPr lang="en-US" altLang="zh-CN" sz="1400" noProof="1" smtClean="0"/>
          </a:p>
          <a:p>
            <a:pPr marL="0" indent="0">
              <a:buFontTx/>
              <a:buNone/>
            </a:pPr>
            <a:endParaRPr lang="en-US" altLang="zh-CN" sz="1400" noProof="1"/>
          </a:p>
          <a:p>
            <a:pPr marL="0" indent="0">
              <a:buFontTx/>
              <a:buNone/>
            </a:pPr>
            <a:endParaRPr lang="en-US" altLang="zh-CN" sz="1400" noProof="1" smtClean="0"/>
          </a:p>
          <a:p>
            <a:pPr marL="0" indent="0">
              <a:buFontTx/>
              <a:buNone/>
            </a:pPr>
            <a:endParaRPr lang="en-US" altLang="en-US" sz="1400" noProof="1" smtClean="0"/>
          </a:p>
          <a:p>
            <a:pPr marL="0" indent="0">
              <a:buFontTx/>
              <a:buNone/>
            </a:pPr>
            <a:endParaRPr lang="en-US" altLang="en-US" sz="1400" noProof="1" smtClean="0"/>
          </a:p>
        </p:txBody>
      </p:sp>
    </p:spTree>
    <p:extLst>
      <p:ext uri="{BB962C8B-B14F-4D97-AF65-F5344CB8AC3E}">
        <p14:creationId xmlns:p14="http://schemas.microsoft.com/office/powerpoint/2010/main" val="11159496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2.4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204050"/>
            <a:ext cx="5713815" cy="7007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修改验证方式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3"/>
            <a:ext cx="10842625" cy="53352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800" b="1" smtClean="0"/>
              <a:t>(3) </a:t>
            </a:r>
            <a:r>
              <a:rPr lang="en-US" altLang="zh-CN" sz="1800" b="1" err="1"/>
              <a:t>a</a:t>
            </a:r>
            <a:r>
              <a:rPr lang="en-US" altLang="zh-CN" sz="1800" b="1" err="1" smtClean="0"/>
              <a:t>db</a:t>
            </a:r>
            <a:r>
              <a:rPr lang="en-US" altLang="zh-CN" sz="1800" b="1" smtClean="0"/>
              <a:t> push</a:t>
            </a:r>
            <a:r>
              <a:rPr lang="zh-CN" altLang="en-US" sz="1800" b="1" smtClean="0"/>
              <a:t>之后不生效</a:t>
            </a:r>
            <a:endParaRPr lang="en-US" altLang="zh-CN" sz="1800" b="1">
              <a:solidFill>
                <a:srgbClr val="7030A0"/>
              </a:solidFill>
            </a:endParaRPr>
          </a:p>
          <a:p>
            <a:r>
              <a:rPr lang="en-US" altLang="zh-CN" sz="1800" b="1" smtClean="0"/>
              <a:t>  </a:t>
            </a:r>
            <a:r>
              <a:rPr lang="zh-CN" altLang="en-US" sz="1800" b="1" smtClean="0"/>
              <a:t>是否</a:t>
            </a:r>
            <a:r>
              <a:rPr lang="en-US" altLang="zh-CN" sz="1800" b="1" smtClean="0"/>
              <a:t>push</a:t>
            </a:r>
            <a:r>
              <a:rPr lang="zh-CN" altLang="en-US" sz="1800" b="1" smtClean="0"/>
              <a:t>成功？</a:t>
            </a:r>
            <a:endParaRPr lang="en-US" altLang="zh-CN" sz="1800" b="1"/>
          </a:p>
          <a:p>
            <a:pPr marL="457200" lvl="1" indent="0">
              <a:buNone/>
            </a:pPr>
            <a:r>
              <a:rPr lang="en-US" altLang="zh-CN" sz="1800"/>
              <a:t>mi@mi-HP-ProDesk-680-G6-PCI-Microtower-PC:~/</a:t>
            </a:r>
            <a:r>
              <a:rPr lang="en-US" altLang="zh-CN" sz="1800" err="1"/>
              <a:t>miui_code</a:t>
            </a:r>
            <a:r>
              <a:rPr lang="en-US" altLang="zh-CN" sz="1800"/>
              <a:t>/l11_matisse/</a:t>
            </a:r>
            <a:r>
              <a:rPr lang="en-US" altLang="zh-CN" sz="1800" err="1"/>
              <a:t>out_hal</a:t>
            </a:r>
            <a:r>
              <a:rPr lang="en-US" altLang="zh-CN" sz="1800"/>
              <a:t>/target/product/</a:t>
            </a:r>
            <a:r>
              <a:rPr lang="en-US" altLang="zh-CN" sz="1800" err="1"/>
              <a:t>mihal</a:t>
            </a:r>
            <a:r>
              <a:rPr lang="en-US" altLang="zh-CN" sz="1800"/>
              <a:t>$ </a:t>
            </a:r>
            <a:r>
              <a:rPr lang="en-US" altLang="zh-CN" sz="1800" err="1"/>
              <a:t>adb</a:t>
            </a:r>
            <a:r>
              <a:rPr lang="en-US" altLang="zh-CN" sz="1800"/>
              <a:t> push vendor/</a:t>
            </a:r>
            <a:r>
              <a:rPr lang="en-US" altLang="zh-CN" sz="1800" err="1"/>
              <a:t>etc</a:t>
            </a:r>
            <a:r>
              <a:rPr lang="en-US" altLang="zh-CN" sz="1800"/>
              <a:t>/</a:t>
            </a:r>
            <a:r>
              <a:rPr lang="en-US" altLang="zh-CN" sz="1800" err="1"/>
              <a:t>selinux</a:t>
            </a:r>
            <a:r>
              <a:rPr lang="en-US" altLang="zh-CN" sz="1800"/>
              <a:t> /vendor/</a:t>
            </a:r>
            <a:r>
              <a:rPr lang="en-US" altLang="zh-CN" sz="1800" err="1"/>
              <a:t>etc</a:t>
            </a:r>
            <a:r>
              <a:rPr lang="en-US" altLang="zh-CN" sz="1800"/>
              <a:t>/</a:t>
            </a:r>
          </a:p>
          <a:p>
            <a:pPr marL="457200" lvl="1" indent="0">
              <a:buNone/>
            </a:pPr>
            <a:r>
              <a:rPr lang="en-US" altLang="zh-CN" sz="1800"/>
              <a:t>vendor/</a:t>
            </a:r>
            <a:r>
              <a:rPr lang="en-US" altLang="zh-CN" sz="1800" err="1"/>
              <a:t>etc</a:t>
            </a:r>
            <a:r>
              <a:rPr lang="en-US" altLang="zh-CN" sz="1800"/>
              <a:t>/</a:t>
            </a:r>
            <a:r>
              <a:rPr lang="en-US" altLang="zh-CN" sz="1800" err="1"/>
              <a:t>selinux</a:t>
            </a:r>
            <a:r>
              <a:rPr lang="en-US" altLang="zh-CN" sz="1800"/>
              <a:t>/: 11 </a:t>
            </a:r>
            <a:r>
              <a:rPr lang="en-US" altLang="zh-CN" sz="1800">
                <a:solidFill>
                  <a:srgbClr val="00B050"/>
                </a:solidFill>
              </a:rPr>
              <a:t>files pushed</a:t>
            </a:r>
            <a:r>
              <a:rPr lang="en-US" altLang="zh-CN" sz="1800"/>
              <a:t>. 3.9 MB/s (2273692 bytes in 0.560s</a:t>
            </a:r>
            <a:r>
              <a:rPr lang="en-US" altLang="zh-CN" sz="1800" smtClean="0"/>
              <a:t>)</a:t>
            </a:r>
            <a:r>
              <a:rPr lang="en-US" altLang="zh-CN" sz="1400"/>
              <a:t/>
            </a:r>
            <a:br>
              <a:rPr lang="en-US" altLang="zh-CN" sz="1400"/>
            </a:br>
            <a:endParaRPr lang="en-US" altLang="zh-CN" sz="1400"/>
          </a:p>
          <a:p>
            <a:r>
              <a:rPr lang="en-US" altLang="zh-CN" sz="1800" b="1" smtClean="0"/>
              <a:t> </a:t>
            </a:r>
            <a:r>
              <a:rPr lang="zh-CN" altLang="en-US" sz="1800" b="1" smtClean="0"/>
              <a:t>从编译</a:t>
            </a:r>
            <a:r>
              <a:rPr lang="zh-CN" altLang="en-US" sz="1800" b="1"/>
              <a:t>产物</a:t>
            </a:r>
            <a:r>
              <a:rPr lang="zh-CN" altLang="en-US" sz="1800" b="1" smtClean="0"/>
              <a:t>中确认是否有你的</a:t>
            </a:r>
            <a:r>
              <a:rPr lang="zh-CN" altLang="en-US" sz="1800" b="1"/>
              <a:t>修改内容？</a:t>
            </a:r>
            <a:endParaRPr lang="en-US" altLang="zh-CN" sz="1800" b="1"/>
          </a:p>
          <a:p>
            <a:pPr marL="800100" lvl="1" indent="-342900">
              <a:buFont typeface="+mj-lt"/>
              <a:buAutoNum type="alphaLcParenR"/>
            </a:pPr>
            <a:r>
              <a:rPr lang="zh-CN" altLang="en-US" sz="1800"/>
              <a:t>如果修改的是</a:t>
            </a:r>
            <a:r>
              <a:rPr lang="en-US" altLang="zh-CN" sz="1800"/>
              <a:t>vendor</a:t>
            </a:r>
            <a:r>
              <a:rPr lang="zh-CN" altLang="en-US" sz="1800"/>
              <a:t>目录下的</a:t>
            </a:r>
            <a:r>
              <a:rPr lang="en-US" altLang="zh-CN" sz="1800" err="1"/>
              <a:t>te</a:t>
            </a:r>
            <a:r>
              <a:rPr lang="zh-CN" altLang="en-US" sz="1800"/>
              <a:t>文件</a:t>
            </a:r>
            <a:r>
              <a:rPr lang="zh-CN" altLang="en-US" sz="1800" smtClean="0"/>
              <a:t>，在</a:t>
            </a:r>
            <a:r>
              <a:rPr lang="en-US" altLang="zh-CN" sz="1800"/>
              <a:t>out/target/product/xxx/vendor/</a:t>
            </a:r>
            <a:r>
              <a:rPr lang="en-US" altLang="zh-CN" sz="1800" err="1"/>
              <a:t>etc</a:t>
            </a:r>
            <a:r>
              <a:rPr lang="en-US" altLang="zh-CN" sz="1800"/>
              <a:t>/</a:t>
            </a:r>
            <a:r>
              <a:rPr lang="en-US" altLang="zh-CN" sz="1800" err="1"/>
              <a:t>selinux</a:t>
            </a:r>
            <a:r>
              <a:rPr lang="en-US" altLang="zh-CN" sz="1800"/>
              <a:t>/</a:t>
            </a:r>
            <a:r>
              <a:rPr lang="en-US" altLang="zh-CN" sz="1800" err="1"/>
              <a:t>vendor_sepolicy.cil</a:t>
            </a:r>
            <a:r>
              <a:rPr lang="zh-CN" altLang="en-US" sz="1800"/>
              <a:t>中查看有无修改内容。</a:t>
            </a:r>
            <a:endParaRPr lang="en-US" altLang="zh-CN" sz="1800"/>
          </a:p>
          <a:p>
            <a:pPr marL="800100" lvl="1" indent="-342900">
              <a:buFont typeface="+mj-lt"/>
              <a:buAutoNum type="alphaLcParenR"/>
            </a:pPr>
            <a:r>
              <a:rPr lang="zh-CN" altLang="en-US" sz="1800" smtClean="0"/>
              <a:t>如果</a:t>
            </a:r>
            <a:r>
              <a:rPr lang="zh-CN" altLang="en-US" sz="1800"/>
              <a:t>修改的是</a:t>
            </a:r>
            <a:r>
              <a:rPr lang="en-US" altLang="zh-CN" sz="1800"/>
              <a:t>vendor</a:t>
            </a:r>
            <a:r>
              <a:rPr lang="zh-CN" altLang="en-US" sz="1800"/>
              <a:t>目录下的</a:t>
            </a:r>
            <a:r>
              <a:rPr lang="en-US" altLang="zh-CN" sz="1800" err="1"/>
              <a:t>file_contexts</a:t>
            </a:r>
            <a:r>
              <a:rPr lang="zh-CN" altLang="en-US" sz="1800"/>
              <a:t>文件，请在</a:t>
            </a:r>
            <a:r>
              <a:rPr lang="en-US" altLang="zh-CN" sz="1800"/>
              <a:t>out/target/product/xxx/ vendor/</a:t>
            </a:r>
            <a:r>
              <a:rPr lang="en-US" altLang="zh-CN" sz="1800" err="1"/>
              <a:t>etc</a:t>
            </a:r>
            <a:r>
              <a:rPr lang="en-US" altLang="zh-CN" sz="1800"/>
              <a:t>/</a:t>
            </a:r>
            <a:r>
              <a:rPr lang="en-US" altLang="zh-CN" sz="1800" err="1"/>
              <a:t>selinux</a:t>
            </a:r>
            <a:r>
              <a:rPr lang="en-US" altLang="zh-CN" sz="1800"/>
              <a:t>/vendor_ </a:t>
            </a:r>
            <a:r>
              <a:rPr lang="en-US" altLang="zh-CN" sz="1800" err="1"/>
              <a:t>file_contexts</a:t>
            </a:r>
            <a:r>
              <a:rPr lang="zh-CN" altLang="en-US" sz="1800"/>
              <a:t>中查看有无修改内容</a:t>
            </a:r>
            <a:r>
              <a:rPr lang="zh-CN" altLang="en-US" sz="1800" smtClean="0"/>
              <a:t>。</a:t>
            </a:r>
            <a:endParaRPr lang="en-US" altLang="zh-CN" sz="1800" smtClean="0"/>
          </a:p>
          <a:p>
            <a:pPr marL="800100" lvl="1" indent="-342900">
              <a:buFont typeface="+mj-lt"/>
              <a:buAutoNum type="alphaLcParenR"/>
            </a:pPr>
            <a:r>
              <a:rPr lang="zh-CN" altLang="en-US" sz="1800" smtClean="0"/>
              <a:t>如果</a:t>
            </a:r>
            <a:r>
              <a:rPr lang="zh-CN" altLang="en-US" sz="1800"/>
              <a:t>修改的是</a:t>
            </a:r>
            <a:r>
              <a:rPr lang="en-US" altLang="zh-CN" sz="1800"/>
              <a:t>system</a:t>
            </a:r>
            <a:r>
              <a:rPr lang="zh-CN" altLang="en-US" sz="1800"/>
              <a:t>目录下的</a:t>
            </a:r>
            <a:r>
              <a:rPr lang="en-US" altLang="zh-CN" sz="1800" err="1"/>
              <a:t>te</a:t>
            </a:r>
            <a:r>
              <a:rPr lang="zh-CN" altLang="en-US" sz="1800"/>
              <a:t>文件</a:t>
            </a:r>
            <a:r>
              <a:rPr lang="zh-CN" altLang="en-US" sz="1800" smtClean="0"/>
              <a:t>，在</a:t>
            </a:r>
            <a:r>
              <a:rPr lang="en-US" altLang="zh-CN" sz="1800" smtClean="0"/>
              <a:t>out/target/product/xxx/system/etc/selinux/plat_sepolicy.cil</a:t>
            </a:r>
            <a:r>
              <a:rPr lang="zh-CN" altLang="en-US" sz="1800"/>
              <a:t>中查看有无修改内容</a:t>
            </a:r>
            <a:r>
              <a:rPr lang="zh-CN" altLang="en-US" sz="1800" smtClean="0"/>
              <a:t>。</a:t>
            </a:r>
            <a:endParaRPr lang="en-US" altLang="zh-CN" sz="1800" smtClean="0"/>
          </a:p>
          <a:p>
            <a:pPr marL="800100" lvl="1" indent="-342900">
              <a:buFont typeface="+mj-lt"/>
              <a:buAutoNum type="alphaLcParenR"/>
            </a:pPr>
            <a:r>
              <a:rPr lang="zh-CN" altLang="en-US" sz="1800" smtClean="0"/>
              <a:t>如果</a:t>
            </a:r>
            <a:r>
              <a:rPr lang="zh-CN" altLang="en-US" sz="1800"/>
              <a:t>修改的是</a:t>
            </a:r>
            <a:r>
              <a:rPr lang="en-US" altLang="zh-CN" sz="1800"/>
              <a:t>system</a:t>
            </a:r>
            <a:r>
              <a:rPr lang="zh-CN" altLang="en-US" sz="1800"/>
              <a:t>目录下的</a:t>
            </a:r>
            <a:r>
              <a:rPr lang="en-US" altLang="zh-CN" sz="1800" err="1"/>
              <a:t>file_contexts</a:t>
            </a:r>
            <a:r>
              <a:rPr lang="zh-CN" altLang="en-US" sz="1800"/>
              <a:t>文件</a:t>
            </a:r>
            <a:r>
              <a:rPr lang="zh-CN" altLang="en-US" sz="1800" smtClean="0"/>
              <a:t>，在</a:t>
            </a:r>
            <a:r>
              <a:rPr lang="en-US" altLang="zh-CN" sz="1800" smtClean="0"/>
              <a:t>out/target/product/xxx/system/etc/selinux/plat</a:t>
            </a:r>
            <a:r>
              <a:rPr lang="en-US" altLang="zh-CN" sz="1800"/>
              <a:t>_ </a:t>
            </a:r>
            <a:r>
              <a:rPr lang="en-US" altLang="zh-CN" sz="1800" err="1"/>
              <a:t>file_contexts</a:t>
            </a:r>
            <a:r>
              <a:rPr lang="zh-CN" altLang="en-US" sz="1800"/>
              <a:t>中查看有无修改</a:t>
            </a:r>
            <a:r>
              <a:rPr lang="zh-CN" altLang="en-US" sz="1800" smtClean="0"/>
              <a:t>内容</a:t>
            </a:r>
            <a:r>
              <a:rPr lang="zh-CN" altLang="en-US" sz="1800"/>
              <a:t>。</a:t>
            </a:r>
            <a:endParaRPr lang="en-US" altLang="zh-CN" sz="1800" noProof="1" smtClean="0"/>
          </a:p>
          <a:p>
            <a:pPr marL="0" indent="0">
              <a:buFontTx/>
              <a:buNone/>
            </a:pPr>
            <a:endParaRPr lang="en-US" altLang="zh-CN" sz="1400" noProof="1"/>
          </a:p>
          <a:p>
            <a:pPr marL="0" indent="0">
              <a:buFontTx/>
              <a:buNone/>
            </a:pPr>
            <a:endParaRPr lang="en-US" altLang="zh-CN" sz="1400" noProof="1" smtClean="0"/>
          </a:p>
          <a:p>
            <a:pPr marL="0" indent="0">
              <a:buFontTx/>
              <a:buNone/>
            </a:pPr>
            <a:endParaRPr lang="en-US" altLang="en-US" sz="1400" noProof="1" smtClean="0"/>
          </a:p>
          <a:p>
            <a:pPr marL="0" indent="0">
              <a:buFontTx/>
              <a:buNone/>
            </a:pPr>
            <a:endParaRPr lang="en-US" altLang="en-US" sz="1400" noProof="1" smtClean="0"/>
          </a:p>
        </p:txBody>
      </p:sp>
    </p:spTree>
    <p:extLst>
      <p:ext uri="{BB962C8B-B14F-4D97-AF65-F5344CB8AC3E}">
        <p14:creationId xmlns:p14="http://schemas.microsoft.com/office/powerpoint/2010/main" val="3137655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2.5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175870"/>
            <a:ext cx="6637692" cy="7571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b="1" err="1" smtClean="0">
                <a:solidFill>
                  <a:srgbClr val="002043"/>
                </a:solidFill>
                <a:latin typeface="+mj-ea"/>
                <a:ea typeface="+mj-ea"/>
              </a:rPr>
              <a:t>SELinux</a:t>
            </a: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安全上下文查看与修改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3"/>
            <a:ext cx="10842625" cy="53352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zh-CN" altLang="en-US" sz="1800" b="1" smtClean="0"/>
              <a:t>安全上下文查看</a:t>
            </a:r>
            <a:r>
              <a:rPr lang="zh-CN" altLang="zh-CN" sz="1800" b="1" smtClean="0"/>
              <a:t>：</a:t>
            </a:r>
            <a:r>
              <a:rPr lang="en-US" altLang="zh-CN" sz="1800" smtClean="0"/>
              <a:t> </a:t>
            </a:r>
            <a:endParaRPr lang="en-US" altLang="zh-CN" sz="1800"/>
          </a:p>
          <a:p>
            <a:pPr lvl="1"/>
            <a:r>
              <a:rPr lang="en-US" altLang="zh-CN" sz="1800" err="1" smtClean="0"/>
              <a:t>adb</a:t>
            </a:r>
            <a:r>
              <a:rPr lang="en-US" altLang="zh-CN" sz="1800" smtClean="0"/>
              <a:t> </a:t>
            </a:r>
            <a:r>
              <a:rPr lang="en-US" altLang="zh-CN" sz="1800"/>
              <a:t>shell ls -Z    xxx                 </a:t>
            </a:r>
            <a:r>
              <a:rPr lang="zh-CN" altLang="en-US" sz="1800" smtClean="0"/>
              <a:t>查看</a:t>
            </a:r>
            <a:r>
              <a:rPr lang="zh-CN" altLang="en-US" sz="1800"/>
              <a:t>文件的安全上下文 </a:t>
            </a:r>
            <a:endParaRPr lang="en-US" altLang="zh-CN" sz="1800"/>
          </a:p>
          <a:p>
            <a:pPr lvl="1"/>
            <a:r>
              <a:rPr lang="en-US" altLang="zh-CN" sz="1800" err="1"/>
              <a:t>adb</a:t>
            </a:r>
            <a:r>
              <a:rPr lang="en-US" altLang="zh-CN" sz="1800"/>
              <a:t> shell ls -</a:t>
            </a:r>
            <a:r>
              <a:rPr lang="en-US" altLang="zh-CN" sz="1800" err="1"/>
              <a:t>dZ</a:t>
            </a:r>
            <a:r>
              <a:rPr lang="en-US" altLang="zh-CN" sz="1800"/>
              <a:t>   xxx                </a:t>
            </a:r>
            <a:r>
              <a:rPr lang="zh-CN" altLang="en-US" sz="1800" smtClean="0"/>
              <a:t>查看</a:t>
            </a:r>
            <a:r>
              <a:rPr lang="zh-CN" altLang="en-US" sz="1800"/>
              <a:t>目录的安全上下文</a:t>
            </a:r>
            <a:r>
              <a:rPr lang="en-US" altLang="zh-CN" sz="1800"/>
              <a:t>, </a:t>
            </a:r>
            <a:r>
              <a:rPr lang="zh-CN" altLang="en-US" sz="1800"/>
              <a:t>添加“</a:t>
            </a:r>
            <a:r>
              <a:rPr lang="en-US" altLang="zh-CN" sz="1800"/>
              <a:t>-d”</a:t>
            </a:r>
            <a:r>
              <a:rPr lang="zh-CN" altLang="en-US" sz="1800"/>
              <a:t>选项，代表查看目录</a:t>
            </a:r>
            <a:r>
              <a:rPr lang="zh-CN" altLang="en-US" sz="1800" smtClean="0"/>
              <a:t>本身</a:t>
            </a:r>
            <a:endParaRPr lang="en-US" altLang="zh-CN" sz="1800"/>
          </a:p>
          <a:p>
            <a:pPr lvl="1"/>
            <a:r>
              <a:rPr lang="en-US" altLang="zh-CN" sz="1800" err="1"/>
              <a:t>adb</a:t>
            </a:r>
            <a:r>
              <a:rPr lang="en-US" altLang="zh-CN" sz="1800"/>
              <a:t> shell </a:t>
            </a:r>
            <a:r>
              <a:rPr lang="en-US" altLang="zh-CN" sz="1800" err="1"/>
              <a:t>ps</a:t>
            </a:r>
            <a:r>
              <a:rPr lang="en-US" altLang="zh-CN" sz="1800"/>
              <a:t> -</a:t>
            </a:r>
            <a:r>
              <a:rPr lang="en-US" altLang="zh-CN" sz="1800" err="1"/>
              <a:t>ef</a:t>
            </a:r>
            <a:r>
              <a:rPr lang="en-US" altLang="zh-CN" sz="1800"/>
              <a:t> -Z </a:t>
            </a:r>
            <a:r>
              <a:rPr lang="zh-CN" altLang="en-US" sz="1800"/>
              <a:t>进程号 </a:t>
            </a:r>
            <a:r>
              <a:rPr lang="en-US" altLang="zh-CN" sz="1800"/>
              <a:t>       </a:t>
            </a:r>
            <a:r>
              <a:rPr lang="zh-CN" altLang="en-US" sz="1800" smtClean="0"/>
              <a:t>查看</a:t>
            </a:r>
            <a:r>
              <a:rPr lang="zh-CN" altLang="en-US" sz="1800"/>
              <a:t>进程安全上下文 </a:t>
            </a:r>
            <a:endParaRPr lang="en-US" altLang="zh-CN" sz="1800"/>
          </a:p>
          <a:p>
            <a:pPr lvl="1"/>
            <a:r>
              <a:rPr lang="en-US" altLang="zh-CN" sz="1800" err="1"/>
              <a:t>adb</a:t>
            </a:r>
            <a:r>
              <a:rPr lang="en-US" altLang="zh-CN" sz="1800"/>
              <a:t> shell </a:t>
            </a:r>
            <a:r>
              <a:rPr lang="en-US" altLang="zh-CN" sz="1800" err="1"/>
              <a:t>getprop</a:t>
            </a:r>
            <a:r>
              <a:rPr lang="en-US" altLang="zh-CN" sz="1800"/>
              <a:t> -Z </a:t>
            </a:r>
            <a:r>
              <a:rPr lang="zh-CN" altLang="en-US" sz="1800"/>
              <a:t>属性名 </a:t>
            </a:r>
            <a:r>
              <a:rPr lang="en-US" altLang="zh-CN" sz="1800"/>
              <a:t>    </a:t>
            </a:r>
            <a:r>
              <a:rPr lang="zh-CN" altLang="en-US" sz="1800" smtClean="0"/>
              <a:t>查看</a:t>
            </a:r>
            <a:r>
              <a:rPr lang="zh-CN" altLang="en-US" sz="1800"/>
              <a:t>属性的安全上下文</a:t>
            </a:r>
            <a:endParaRPr lang="zh-CN" altLang="zh-CN" sz="1800"/>
          </a:p>
          <a:p>
            <a:pPr marL="0" indent="0">
              <a:buNone/>
            </a:pPr>
            <a:endParaRPr lang="en-US" altLang="zh-CN" sz="1400" noProof="1" smtClean="0"/>
          </a:p>
          <a:p>
            <a:pPr marL="342900" indent="-342900">
              <a:buFont typeface="+mj-lt"/>
              <a:buAutoNum type="arabicPeriod" startAt="2"/>
            </a:pPr>
            <a:r>
              <a:rPr lang="zh-CN" altLang="en-US" sz="1800" b="1"/>
              <a:t>安全</a:t>
            </a:r>
            <a:r>
              <a:rPr lang="zh-CN" altLang="en-US" sz="1800" b="1" smtClean="0"/>
              <a:t>上下文设置</a:t>
            </a:r>
            <a:r>
              <a:rPr lang="en-US" altLang="zh-CN" sz="1800" b="1" smtClean="0"/>
              <a:t>——</a:t>
            </a:r>
            <a:r>
              <a:rPr lang="en-US" altLang="zh-CN" sz="1800" b="1" err="1" smtClean="0"/>
              <a:t>chcon</a:t>
            </a:r>
            <a:endParaRPr lang="en-US" altLang="zh-CN" sz="1800"/>
          </a:p>
          <a:p>
            <a:pPr marL="0" indent="0">
              <a:buNone/>
            </a:pPr>
            <a:r>
              <a:rPr lang="en-US" altLang="zh-CN" sz="1800" smtClean="0"/>
              <a:t>       </a:t>
            </a:r>
            <a:r>
              <a:rPr lang="zh-CN" altLang="en-US" sz="1800" smtClean="0"/>
              <a:t>具体用法见：</a:t>
            </a:r>
            <a:r>
              <a:rPr lang="en-US" altLang="zh-CN" sz="1800" err="1" smtClean="0"/>
              <a:t>adb</a:t>
            </a:r>
            <a:r>
              <a:rPr lang="en-US" altLang="zh-CN" sz="1800" smtClean="0"/>
              <a:t> shell </a:t>
            </a:r>
            <a:r>
              <a:rPr lang="en-US" altLang="zh-CN" sz="1800" err="1" smtClean="0"/>
              <a:t>chcon</a:t>
            </a:r>
            <a:r>
              <a:rPr lang="en-US" altLang="zh-CN" sz="1800" smtClean="0"/>
              <a:t> –help</a:t>
            </a:r>
            <a:endParaRPr lang="zh-CN" altLang="en-US" sz="1800"/>
          </a:p>
          <a:p>
            <a:pPr marL="0" indent="0">
              <a:buNone/>
            </a:pPr>
            <a:r>
              <a:rPr lang="en-US" altLang="zh-CN" sz="1800"/>
              <a:t> </a:t>
            </a:r>
            <a:r>
              <a:rPr lang="en-US" altLang="zh-CN" sz="1800" smtClean="0"/>
              <a:t>      </a:t>
            </a:r>
            <a:r>
              <a:rPr lang="zh-CN" altLang="en-US" sz="1800" smtClean="0"/>
              <a:t>例如</a:t>
            </a:r>
            <a:r>
              <a:rPr lang="zh-CN" altLang="en-US" sz="1800"/>
              <a:t>，修改 </a:t>
            </a:r>
            <a:r>
              <a:rPr lang="en-US" altLang="zh-CN" sz="1800"/>
              <a:t>/data/vendor/</a:t>
            </a:r>
            <a:r>
              <a:rPr lang="en-US" altLang="zh-CN" sz="1800" err="1"/>
              <a:t>aee_exp</a:t>
            </a:r>
            <a:r>
              <a:rPr lang="zh-CN" altLang="en-US" sz="1800"/>
              <a:t>的安全上下文，修改为</a:t>
            </a:r>
            <a:r>
              <a:rPr lang="en-US" altLang="zh-CN" sz="1800"/>
              <a:t>u:object_r:aee1_exp_vendor_file:s0 </a:t>
            </a:r>
          </a:p>
          <a:p>
            <a:pPr marL="0" indent="0">
              <a:buNone/>
            </a:pPr>
            <a:endParaRPr lang="en-US" altLang="zh-CN" sz="1400" smtClean="0"/>
          </a:p>
          <a:p>
            <a:pPr marL="0" indent="0">
              <a:buNone/>
            </a:pPr>
            <a:endParaRPr lang="en-US" altLang="zh-CN" sz="1400"/>
          </a:p>
          <a:p>
            <a:pPr marL="0" indent="0">
              <a:buNone/>
            </a:pPr>
            <a:endParaRPr lang="en-US" altLang="zh-CN" sz="1400" smtClean="0"/>
          </a:p>
          <a:p>
            <a:pPr marL="0" indent="0">
              <a:buNone/>
            </a:pPr>
            <a:endParaRPr lang="en-US" altLang="zh-CN" sz="1400" noProof="1" smtClean="0"/>
          </a:p>
          <a:p>
            <a:pPr marL="0" indent="0">
              <a:buNone/>
            </a:pPr>
            <a:endParaRPr lang="en-US" altLang="zh-CN" sz="1400" smtClean="0"/>
          </a:p>
          <a:p>
            <a:pPr marL="0" indent="0">
              <a:buNone/>
            </a:pPr>
            <a:r>
              <a:rPr lang="zh-CN" altLang="en-US" sz="1800" smtClean="0"/>
              <a:t>       注：通过命令行修改，手机重</a:t>
            </a:r>
            <a:r>
              <a:rPr lang="zh-CN" altLang="en-US" sz="1800"/>
              <a:t>启后修改不会</a:t>
            </a:r>
            <a:r>
              <a:rPr lang="zh-CN" altLang="en-US" sz="1800" smtClean="0"/>
              <a:t>失效。 </a:t>
            </a:r>
            <a:endParaRPr lang="en-US" altLang="zh-CN" sz="1800" smtClean="0"/>
          </a:p>
          <a:p>
            <a:pPr marL="0" indent="0">
              <a:buNone/>
            </a:pPr>
            <a:r>
              <a:rPr lang="en-US" altLang="zh-CN" sz="1800"/>
              <a:t> </a:t>
            </a:r>
            <a:r>
              <a:rPr lang="en-US" altLang="zh-CN" sz="1800" smtClean="0"/>
              <a:t>             </a:t>
            </a:r>
            <a:r>
              <a:rPr lang="zh-CN" altLang="en-US" sz="1800" smtClean="0"/>
              <a:t>另外，</a:t>
            </a:r>
            <a:r>
              <a:rPr lang="en-US" altLang="zh-CN" sz="1800" err="1" smtClean="0"/>
              <a:t>chcon</a:t>
            </a:r>
            <a:r>
              <a:rPr lang="zh-CN" altLang="en-US" sz="1800" smtClean="0"/>
              <a:t>命令也可以放到</a:t>
            </a:r>
            <a:r>
              <a:rPr lang="en-US" altLang="zh-CN" sz="1800" smtClean="0"/>
              <a:t>.</a:t>
            </a:r>
            <a:r>
              <a:rPr lang="en-US" altLang="zh-CN" sz="1800" err="1" smtClean="0"/>
              <a:t>rc</a:t>
            </a:r>
            <a:r>
              <a:rPr lang="zh-CN" altLang="en-US" sz="1800" smtClean="0"/>
              <a:t>文件中执行。</a:t>
            </a:r>
          </a:p>
          <a:p>
            <a:pPr marL="0" indent="0">
              <a:buFontTx/>
              <a:buNone/>
            </a:pPr>
            <a:endParaRPr lang="en-US" altLang="zh-CN" sz="1400" noProof="1" smtClean="0"/>
          </a:p>
          <a:p>
            <a:pPr marL="0" indent="0">
              <a:buFontTx/>
              <a:buNone/>
            </a:pPr>
            <a:endParaRPr lang="en-US" altLang="en-US" sz="1400" noProof="1" smtClean="0"/>
          </a:p>
          <a:p>
            <a:pPr marL="0" indent="0">
              <a:buFontTx/>
              <a:buNone/>
            </a:pPr>
            <a:endParaRPr lang="en-US" altLang="en-US" sz="1400" noProof="1" smtClean="0"/>
          </a:p>
        </p:txBody>
      </p:sp>
      <p:sp>
        <p:nvSpPr>
          <p:cNvPr id="6" name="文本框 5"/>
          <p:cNvSpPr txBox="1"/>
          <p:nvPr/>
        </p:nvSpPr>
        <p:spPr>
          <a:xfrm>
            <a:off x="1108650" y="4309076"/>
            <a:ext cx="8783805" cy="160043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r>
              <a:rPr lang="en-US" altLang="zh-CN" sz="1400" err="1" smtClean="0"/>
              <a:t>matisse</a:t>
            </a:r>
            <a:r>
              <a:rPr lang="en-US" altLang="zh-CN" sz="1400"/>
              <a:t>:/ # ls -</a:t>
            </a:r>
            <a:r>
              <a:rPr lang="en-US" altLang="zh-CN" sz="1400" err="1"/>
              <a:t>dZ</a:t>
            </a:r>
            <a:r>
              <a:rPr lang="en-US" altLang="zh-CN" sz="1400"/>
              <a:t> /data/vendor/</a:t>
            </a:r>
            <a:r>
              <a:rPr lang="en-US" altLang="zh-CN" sz="1400" err="1"/>
              <a:t>aee_exp</a:t>
            </a:r>
            <a:r>
              <a:rPr lang="en-US" altLang="zh-CN" sz="1400"/>
              <a:t> </a:t>
            </a:r>
          </a:p>
          <a:p>
            <a:r>
              <a:rPr lang="en-US" altLang="zh-CN" sz="1400"/>
              <a:t>u:object_r:</a:t>
            </a:r>
            <a:r>
              <a:rPr lang="en-US" altLang="zh-CN" sz="1400">
                <a:solidFill>
                  <a:srgbClr val="00B050"/>
                </a:solidFill>
              </a:rPr>
              <a:t>aee_exp_vendor_file</a:t>
            </a:r>
            <a:r>
              <a:rPr lang="en-US" altLang="zh-CN" sz="1400"/>
              <a:t>:s0 /data/vendor/</a:t>
            </a:r>
            <a:r>
              <a:rPr lang="en-US" altLang="zh-CN" sz="1400" err="1"/>
              <a:t>aee_exp</a:t>
            </a:r>
            <a:r>
              <a:rPr lang="en-US" altLang="zh-CN" sz="1400"/>
              <a:t> </a:t>
            </a:r>
            <a:r>
              <a:rPr lang="en-US" altLang="zh-CN" sz="1400" smtClean="0"/>
              <a:t>   # </a:t>
            </a:r>
            <a:r>
              <a:rPr lang="zh-CN" altLang="en-US" sz="1400" smtClean="0"/>
              <a:t>修改</a:t>
            </a:r>
            <a:r>
              <a:rPr lang="zh-CN" altLang="en-US" sz="1400"/>
              <a:t>前 </a:t>
            </a:r>
            <a:endParaRPr lang="en-US" altLang="zh-CN" sz="1400" smtClean="0"/>
          </a:p>
          <a:p>
            <a:endParaRPr lang="en-US" altLang="zh-CN" sz="1400"/>
          </a:p>
          <a:p>
            <a:r>
              <a:rPr lang="en-US" altLang="zh-CN" sz="1400" err="1"/>
              <a:t>matisse</a:t>
            </a:r>
            <a:r>
              <a:rPr lang="en-US" altLang="zh-CN" sz="1400"/>
              <a:t>:/ # </a:t>
            </a:r>
            <a:r>
              <a:rPr lang="en-US" altLang="zh-CN" sz="1400" err="1"/>
              <a:t>chcon</a:t>
            </a:r>
            <a:r>
              <a:rPr lang="en-US" altLang="zh-CN" sz="1400"/>
              <a:t> -R u:object_r:aee1_exp_vendor_file:s0 /</a:t>
            </a:r>
            <a:r>
              <a:rPr lang="en-US" altLang="zh-CN" sz="1400" smtClean="0"/>
              <a:t>data/vendor/</a:t>
            </a:r>
            <a:r>
              <a:rPr lang="en-US" altLang="zh-CN" sz="1400" err="1" smtClean="0"/>
              <a:t>aee_exp</a:t>
            </a:r>
            <a:r>
              <a:rPr lang="en-US" altLang="zh-CN" sz="1400" smtClean="0"/>
              <a:t> # </a:t>
            </a:r>
            <a:r>
              <a:rPr lang="zh-CN" altLang="en-US" sz="1400" smtClean="0"/>
              <a:t>执行</a:t>
            </a:r>
            <a:r>
              <a:rPr lang="en-US" altLang="zh-CN" sz="1400" err="1" smtClean="0"/>
              <a:t>chcon</a:t>
            </a:r>
            <a:r>
              <a:rPr lang="en-US" altLang="zh-CN" sz="1400" smtClean="0"/>
              <a:t> </a:t>
            </a:r>
            <a:endParaRPr lang="en-US" altLang="zh-CN" sz="1400"/>
          </a:p>
          <a:p>
            <a:endParaRPr lang="en-US" altLang="zh-CN" sz="1400" smtClean="0"/>
          </a:p>
          <a:p>
            <a:r>
              <a:rPr lang="en-US" altLang="zh-CN" sz="1400" err="1" smtClean="0"/>
              <a:t>matisse</a:t>
            </a:r>
            <a:r>
              <a:rPr lang="en-US" altLang="zh-CN" sz="1400"/>
              <a:t>:/ # ls -</a:t>
            </a:r>
            <a:r>
              <a:rPr lang="en-US" altLang="zh-CN" sz="1400" err="1"/>
              <a:t>dZ</a:t>
            </a:r>
            <a:r>
              <a:rPr lang="en-US" altLang="zh-CN" sz="1400"/>
              <a:t> /data/vendor/</a:t>
            </a:r>
            <a:r>
              <a:rPr lang="en-US" altLang="zh-CN" sz="1400" err="1"/>
              <a:t>aee_exp</a:t>
            </a:r>
            <a:r>
              <a:rPr lang="en-US" altLang="zh-CN" sz="1400"/>
              <a:t> </a:t>
            </a:r>
          </a:p>
          <a:p>
            <a:r>
              <a:rPr lang="en-US" altLang="zh-CN" sz="1400"/>
              <a:t>u:object_r:</a:t>
            </a:r>
            <a:r>
              <a:rPr lang="en-US" altLang="zh-CN" sz="1400">
                <a:solidFill>
                  <a:srgbClr val="00B050"/>
                </a:solidFill>
              </a:rPr>
              <a:t>aee1_exp_vendor_file</a:t>
            </a:r>
            <a:r>
              <a:rPr lang="en-US" altLang="zh-CN" sz="1400"/>
              <a:t>:s0 /</a:t>
            </a:r>
            <a:r>
              <a:rPr lang="en-US" altLang="zh-CN" sz="1400" smtClean="0"/>
              <a:t>data/vendor/</a:t>
            </a:r>
            <a:r>
              <a:rPr lang="en-US" altLang="zh-CN" sz="1400" err="1" smtClean="0"/>
              <a:t>aee_exp</a:t>
            </a:r>
            <a:r>
              <a:rPr lang="en-US" altLang="zh-CN" sz="1400" smtClean="0"/>
              <a:t>    # </a:t>
            </a:r>
            <a:r>
              <a:rPr lang="zh-CN" altLang="en-US" sz="1400" smtClean="0"/>
              <a:t>修改</a:t>
            </a:r>
            <a:r>
              <a:rPr lang="zh-CN" altLang="en-US" sz="1400"/>
              <a:t>后 </a:t>
            </a:r>
          </a:p>
        </p:txBody>
      </p:sp>
    </p:spTree>
    <p:extLst>
      <p:ext uri="{BB962C8B-B14F-4D97-AF65-F5344CB8AC3E}">
        <p14:creationId xmlns:p14="http://schemas.microsoft.com/office/powerpoint/2010/main" val="3917761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2.5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175870"/>
            <a:ext cx="6637692" cy="7571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b="1" err="1" smtClean="0">
                <a:solidFill>
                  <a:srgbClr val="002043"/>
                </a:solidFill>
                <a:latin typeface="+mj-ea"/>
                <a:ea typeface="+mj-ea"/>
              </a:rPr>
              <a:t>SELinux</a:t>
            </a: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安全上下文查看与修改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3"/>
            <a:ext cx="10842625" cy="53352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 startAt="3"/>
            </a:pPr>
            <a:r>
              <a:rPr lang="zh-CN" altLang="en-US" sz="1800" b="1" smtClean="0"/>
              <a:t>安全上下文</a:t>
            </a:r>
            <a:r>
              <a:rPr lang="zh-CN" altLang="en-US" sz="1800" b="1"/>
              <a:t>恢复</a:t>
            </a:r>
            <a:r>
              <a:rPr lang="en-US" altLang="zh-CN" sz="1800" b="1" smtClean="0"/>
              <a:t>——</a:t>
            </a:r>
            <a:r>
              <a:rPr lang="en-US" altLang="zh-CN" sz="1800" b="1" err="1" smtClean="0"/>
              <a:t>restorecon</a:t>
            </a:r>
            <a:endParaRPr lang="en-US" altLang="zh-CN" sz="1800"/>
          </a:p>
          <a:p>
            <a:pPr marL="0" indent="0">
              <a:buNone/>
            </a:pPr>
            <a:r>
              <a:rPr lang="en-US" altLang="zh-CN" sz="1800" smtClean="0"/>
              <a:t>       </a:t>
            </a:r>
            <a:r>
              <a:rPr lang="zh-CN" altLang="en-US" sz="1800" smtClean="0"/>
              <a:t>具体用法见：</a:t>
            </a:r>
            <a:r>
              <a:rPr lang="en-US" altLang="zh-CN" sz="1800" err="1" smtClean="0"/>
              <a:t>adb</a:t>
            </a:r>
            <a:r>
              <a:rPr lang="en-US" altLang="zh-CN" sz="1800" smtClean="0"/>
              <a:t> shell </a:t>
            </a:r>
            <a:r>
              <a:rPr lang="en-US" altLang="zh-CN" sz="1800" err="1" smtClean="0"/>
              <a:t>restorecon</a:t>
            </a:r>
            <a:r>
              <a:rPr lang="en-US" altLang="zh-CN" sz="1800" smtClean="0"/>
              <a:t> –help</a:t>
            </a:r>
            <a:endParaRPr lang="zh-CN" altLang="en-US" sz="1800"/>
          </a:p>
          <a:p>
            <a:pPr marL="0" indent="0">
              <a:buNone/>
            </a:pPr>
            <a:r>
              <a:rPr lang="en-US" altLang="zh-CN" sz="1800"/>
              <a:t> </a:t>
            </a:r>
            <a:r>
              <a:rPr lang="en-US" altLang="zh-CN" sz="1800" smtClean="0"/>
              <a:t>      </a:t>
            </a:r>
            <a:r>
              <a:rPr lang="zh-CN" altLang="en-US" sz="1800"/>
              <a:t>例如</a:t>
            </a:r>
            <a:r>
              <a:rPr lang="zh-CN" altLang="en-US" sz="1800" smtClean="0"/>
              <a:t>，根据</a:t>
            </a:r>
            <a:r>
              <a:rPr lang="en-US" altLang="zh-CN" sz="1800" err="1"/>
              <a:t>file_contexts</a:t>
            </a:r>
            <a:r>
              <a:rPr lang="zh-CN" altLang="en-US" sz="1800"/>
              <a:t>中的安全上下文配置，恢复标签</a:t>
            </a:r>
          </a:p>
          <a:p>
            <a:pPr marL="0" indent="0">
              <a:buNone/>
            </a:pPr>
            <a:endParaRPr lang="en-US" altLang="en-US" sz="1400" noProof="1" smtClean="0"/>
          </a:p>
          <a:p>
            <a:pPr marL="0" indent="0">
              <a:buNone/>
            </a:pPr>
            <a:endParaRPr lang="en-US" altLang="en-US" sz="1400" noProof="1"/>
          </a:p>
          <a:p>
            <a:pPr marL="0" indent="0">
              <a:buNone/>
            </a:pPr>
            <a:endParaRPr lang="en-US" altLang="en-US" sz="1400" noProof="1" smtClean="0"/>
          </a:p>
          <a:p>
            <a:pPr marL="0" indent="0">
              <a:buNone/>
            </a:pPr>
            <a:r>
              <a:rPr lang="en-US" altLang="en-US" sz="1400" noProof="1"/>
              <a:t> </a:t>
            </a:r>
            <a:r>
              <a:rPr lang="en-US" altLang="en-US" sz="1400" noProof="1" smtClean="0"/>
              <a:t> </a:t>
            </a:r>
            <a:r>
              <a:rPr lang="en-US" altLang="en-US" sz="1800" noProof="1" smtClean="0"/>
              <a:t>      </a:t>
            </a:r>
            <a:r>
              <a:rPr lang="zh-CN" altLang="en-US" sz="1800" noProof="1" smtClean="0"/>
              <a:t>注：</a:t>
            </a:r>
            <a:endParaRPr lang="en-US" altLang="zh-CN" sz="1800" noProof="1" smtClean="0"/>
          </a:p>
          <a:p>
            <a:pPr lvl="1"/>
            <a:r>
              <a:rPr lang="en-US" altLang="zh-CN" sz="1800" noProof="1" smtClean="0"/>
              <a:t>SELinux</a:t>
            </a:r>
            <a:r>
              <a:rPr lang="zh-CN" altLang="en-US" sz="1800" noProof="1" smtClean="0"/>
              <a:t>配置安全上下文后，如果</a:t>
            </a:r>
            <a:r>
              <a:rPr lang="zh-CN" altLang="en-US" sz="1800" smtClean="0"/>
              <a:t>发现所</a:t>
            </a:r>
            <a:r>
              <a:rPr lang="zh-CN" altLang="en-US" sz="1800"/>
              <a:t>配置的文件标签依然不正确</a:t>
            </a:r>
            <a:r>
              <a:rPr lang="zh-CN" altLang="en-US" sz="1800" smtClean="0"/>
              <a:t>，可尝试</a:t>
            </a:r>
            <a:r>
              <a:rPr lang="zh-CN" altLang="en-US" sz="1800"/>
              <a:t>用</a:t>
            </a:r>
            <a:r>
              <a:rPr lang="en-US" altLang="zh-CN" sz="1800" err="1"/>
              <a:t>restorecon</a:t>
            </a:r>
            <a:r>
              <a:rPr lang="zh-CN" altLang="en-US" sz="1800"/>
              <a:t>命令给文件恢复一下安全上下文，确认</a:t>
            </a:r>
            <a:r>
              <a:rPr lang="en-US" altLang="zh-CN" sz="1800" err="1"/>
              <a:t>restorecon</a:t>
            </a:r>
            <a:r>
              <a:rPr lang="zh-CN" altLang="en-US" sz="1800"/>
              <a:t>之后的安全上下文和目标安全上下文是否一致</a:t>
            </a:r>
            <a:r>
              <a:rPr lang="zh-CN" altLang="en-US" sz="1800" smtClean="0"/>
              <a:t>。</a:t>
            </a:r>
            <a:endParaRPr lang="en-US" altLang="zh-CN" sz="1800"/>
          </a:p>
          <a:p>
            <a:pPr lvl="1"/>
            <a:r>
              <a:rPr lang="zh-CN" altLang="en-US" sz="1800"/>
              <a:t>同样可在</a:t>
            </a:r>
            <a:r>
              <a:rPr lang="en-US" altLang="zh-CN" sz="1800"/>
              <a:t>.</a:t>
            </a:r>
            <a:r>
              <a:rPr lang="en-US" altLang="zh-CN" sz="1800" err="1"/>
              <a:t>rc</a:t>
            </a:r>
            <a:r>
              <a:rPr lang="zh-CN" altLang="en-US" sz="1800"/>
              <a:t>文件中使用</a:t>
            </a:r>
            <a:r>
              <a:rPr lang="en-US" altLang="zh-CN" sz="1800" err="1"/>
              <a:t>restorecon</a:t>
            </a:r>
            <a:r>
              <a:rPr lang="zh-CN" altLang="en-US" sz="1800"/>
              <a:t>命令</a:t>
            </a:r>
            <a:r>
              <a:rPr lang="zh-CN" altLang="en-US" sz="1800" smtClean="0"/>
              <a:t>。</a:t>
            </a:r>
            <a:endParaRPr lang="en-US" altLang="zh-CN" sz="1800" smtClean="0"/>
          </a:p>
          <a:p>
            <a:pPr lvl="1"/>
            <a:r>
              <a:rPr lang="zh-CN" altLang="en-US" sz="1800" smtClean="0">
                <a:solidFill>
                  <a:srgbClr val="FF0000"/>
                </a:solidFill>
              </a:rPr>
              <a:t>常用</a:t>
            </a:r>
            <a:r>
              <a:rPr lang="zh-CN" altLang="en-US" sz="1800">
                <a:solidFill>
                  <a:srgbClr val="FF0000"/>
                </a:solidFill>
              </a:rPr>
              <a:t>于某个节点创建较晚，导致客体安全上下文的配置不</a:t>
            </a:r>
            <a:r>
              <a:rPr lang="zh-CN" altLang="en-US" sz="1800" smtClean="0">
                <a:solidFill>
                  <a:srgbClr val="FF0000"/>
                </a:solidFill>
              </a:rPr>
              <a:t>生效的情况</a:t>
            </a:r>
            <a:r>
              <a:rPr lang="zh-CN" altLang="en-US" sz="1800" smtClean="0"/>
              <a:t>。</a:t>
            </a:r>
            <a:r>
              <a:rPr lang="zh-CN" altLang="en-US" sz="1800"/>
              <a:t>用</a:t>
            </a:r>
            <a:r>
              <a:rPr lang="en-US" altLang="zh-CN" sz="1800" err="1"/>
              <a:t>restorecon</a:t>
            </a:r>
            <a:r>
              <a:rPr lang="zh-CN" altLang="en-US" sz="1800"/>
              <a:t>恢复之后，如果配置生效，可在</a:t>
            </a:r>
            <a:r>
              <a:rPr lang="en-US" altLang="zh-CN" sz="1800"/>
              <a:t>.</a:t>
            </a:r>
            <a:r>
              <a:rPr lang="en-US" altLang="zh-CN" sz="1800" err="1"/>
              <a:t>rc</a:t>
            </a:r>
            <a:r>
              <a:rPr lang="zh-CN" altLang="en-US" sz="1800"/>
              <a:t>文件确保节点创建以后，</a:t>
            </a:r>
            <a:r>
              <a:rPr lang="en-US" altLang="zh-CN" sz="1800" err="1"/>
              <a:t>rc</a:t>
            </a:r>
            <a:r>
              <a:rPr lang="zh-CN" altLang="en-US" sz="1800"/>
              <a:t>文件中，</a:t>
            </a:r>
            <a:r>
              <a:rPr lang="zh-CN" altLang="en-US" sz="1800" smtClean="0"/>
              <a:t>添加</a:t>
            </a:r>
            <a:r>
              <a:rPr lang="zh-CN" altLang="en-US" sz="1800"/>
              <a:t>对应</a:t>
            </a:r>
            <a:r>
              <a:rPr lang="zh-CN" altLang="en-US" sz="1800" smtClean="0"/>
              <a:t>命令</a:t>
            </a:r>
            <a:r>
              <a:rPr lang="zh-CN" altLang="en-US" sz="1800"/>
              <a:t>，恢复</a:t>
            </a:r>
            <a:r>
              <a:rPr lang="zh-CN" altLang="en-US" sz="1800" smtClean="0"/>
              <a:t>标签。</a:t>
            </a:r>
            <a:endParaRPr lang="zh-CN" altLang="en-US" sz="1800"/>
          </a:p>
          <a:p>
            <a:pPr lvl="1"/>
            <a:endParaRPr lang="zh-CN" altLang="en-US" sz="1800"/>
          </a:p>
          <a:p>
            <a:pPr lvl="1"/>
            <a:endParaRPr lang="zh-CN" altLang="en-US" sz="1800"/>
          </a:p>
          <a:p>
            <a:pPr marL="0" indent="0">
              <a:buNone/>
            </a:pPr>
            <a:endParaRPr lang="en-US" altLang="en-US" sz="1400" noProof="1" smtClean="0"/>
          </a:p>
          <a:p>
            <a:pPr marL="0" indent="0">
              <a:buFontTx/>
              <a:buNone/>
            </a:pPr>
            <a:r>
              <a:rPr lang="en-US" altLang="en-US" sz="1400" noProof="1" smtClean="0"/>
              <a:t>   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151290" y="2469334"/>
            <a:ext cx="5563070" cy="6463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r>
              <a:rPr lang="en-US" altLang="zh-CN" err="1"/>
              <a:t>matisse</a:t>
            </a:r>
            <a:r>
              <a:rPr lang="en-US" altLang="zh-CN"/>
              <a:t>:/ # </a:t>
            </a:r>
            <a:r>
              <a:rPr lang="en-US" altLang="zh-CN" err="1"/>
              <a:t>restorecon</a:t>
            </a:r>
            <a:r>
              <a:rPr lang="en-US" altLang="zh-CN"/>
              <a:t> /</a:t>
            </a:r>
            <a:r>
              <a:rPr lang="en-US" altLang="zh-CN" err="1"/>
              <a:t>mnt</a:t>
            </a:r>
            <a:r>
              <a:rPr lang="en-US" altLang="zh-CN"/>
              <a:t>/vendor </a:t>
            </a:r>
          </a:p>
          <a:p>
            <a:r>
              <a:rPr lang="en-US" altLang="zh-CN" err="1"/>
              <a:t>SELinux</a:t>
            </a:r>
            <a:r>
              <a:rPr lang="en-US" altLang="zh-CN"/>
              <a:t>: Loaded </a:t>
            </a:r>
            <a:r>
              <a:rPr lang="en-US" altLang="zh-CN" err="1"/>
              <a:t>file_contexts</a:t>
            </a:r>
            <a:endParaRPr lang="en-US" altLang="zh-CN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60303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DB279A71-4BE9-4B6F-93D2-8FF68C6BFB68}"/>
              </a:ext>
            </a:extLst>
          </p:cNvPr>
          <p:cNvGrpSpPr/>
          <p:nvPr/>
        </p:nvGrpSpPr>
        <p:grpSpPr>
          <a:xfrm>
            <a:off x="334" y="2202507"/>
            <a:ext cx="12191331" cy="2419570"/>
            <a:chOff x="170694" y="177982"/>
            <a:chExt cx="3936003" cy="781165"/>
          </a:xfrm>
        </p:grpSpPr>
        <p:sp>
          <p:nvSpPr>
            <p:cNvPr id="3" name="等腰三角形 2">
              <a:extLst>
                <a:ext uri="{FF2B5EF4-FFF2-40B4-BE49-F238E27FC236}">
                  <a16:creationId xmlns:a16="http://schemas.microsoft.com/office/drawing/2014/main" id="{C8FF7EA8-F583-4DC2-B54B-865AD9A7C166}"/>
                </a:ext>
              </a:extLst>
            </p:cNvPr>
            <p:cNvSpPr/>
            <p:nvPr/>
          </p:nvSpPr>
          <p:spPr>
            <a:xfrm>
              <a:off x="1519112" y="177982"/>
              <a:ext cx="355284" cy="356514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" name="等腰三角形 3">
              <a:extLst>
                <a:ext uri="{FF2B5EF4-FFF2-40B4-BE49-F238E27FC236}">
                  <a16:creationId xmlns:a16="http://schemas.microsoft.com/office/drawing/2014/main" id="{CED78942-2EB2-4820-ADF0-A63629179B64}"/>
                </a:ext>
              </a:extLst>
            </p:cNvPr>
            <p:cNvSpPr/>
            <p:nvPr/>
          </p:nvSpPr>
          <p:spPr>
            <a:xfrm flipV="1">
              <a:off x="485507" y="602633"/>
              <a:ext cx="355284" cy="356514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AE04521-1F88-438D-AA8D-D1052B3893AE}"/>
                </a:ext>
              </a:extLst>
            </p:cNvPr>
            <p:cNvSpPr/>
            <p:nvPr/>
          </p:nvSpPr>
          <p:spPr>
            <a:xfrm>
              <a:off x="170694" y="261768"/>
              <a:ext cx="3936003" cy="61198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" name="平行四边形 5">
              <a:extLst>
                <a:ext uri="{FF2B5EF4-FFF2-40B4-BE49-F238E27FC236}">
                  <a16:creationId xmlns:a16="http://schemas.microsoft.com/office/drawing/2014/main" id="{F083DCEA-9494-4425-A159-68655414C6D2}"/>
                </a:ext>
              </a:extLst>
            </p:cNvPr>
            <p:cNvSpPr/>
            <p:nvPr/>
          </p:nvSpPr>
          <p:spPr>
            <a:xfrm>
              <a:off x="662214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459147A7-6984-446D-93C3-825EB355EECA}"/>
                </a:ext>
              </a:extLst>
            </p:cNvPr>
            <p:cNvSpPr txBox="1"/>
            <p:nvPr/>
          </p:nvSpPr>
          <p:spPr>
            <a:xfrm>
              <a:off x="913343" y="284178"/>
              <a:ext cx="569115" cy="52991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0666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03</a:t>
              </a:r>
              <a:endParaRPr lang="zh-CN" altLang="en-US" sz="10666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8" name="矩形 7">
            <a:extLst>
              <a:ext uri="{FF2B5EF4-FFF2-40B4-BE49-F238E27FC236}">
                <a16:creationId xmlns:a16="http://schemas.microsoft.com/office/drawing/2014/main" id="{C93CB677-0D88-4492-AED7-D1F4F1F3D452}"/>
              </a:ext>
            </a:extLst>
          </p:cNvPr>
          <p:cNvSpPr/>
          <p:nvPr/>
        </p:nvSpPr>
        <p:spPr>
          <a:xfrm>
            <a:off x="5262580" y="2708397"/>
            <a:ext cx="4164729" cy="7003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4551" b="1" smtClean="0">
                <a:solidFill>
                  <a:schemeClr val="accent1"/>
                </a:solidFill>
                <a:ea typeface="微软雅黑" panose="020B0503020204020204" pitchFamily="34" charset="-122"/>
                <a:cs typeface="+mn-ea"/>
                <a:sym typeface="+mn-lt"/>
              </a:rPr>
              <a:t>常见问题</a:t>
            </a:r>
            <a:endParaRPr lang="zh-CN" altLang="en-US" sz="4551" b="1">
              <a:solidFill>
                <a:schemeClr val="accent1"/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13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4" y="734036"/>
            <a:ext cx="670353" cy="67035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656227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694">
        <p:random/>
      </p:transition>
    </mc:Choice>
    <mc:Fallback xmlns="">
      <p:transition spd="slow" advTm="1694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3.1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175870"/>
            <a:ext cx="6211288" cy="7571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判断问题是否与</a:t>
            </a:r>
            <a:r>
              <a:rPr lang="en-US" altLang="zh-CN" sz="3600" b="1" err="1" smtClean="0">
                <a:solidFill>
                  <a:srgbClr val="002043"/>
                </a:solidFill>
                <a:latin typeface="+mj-ea"/>
                <a:ea typeface="+mj-ea"/>
              </a:rPr>
              <a:t>SELinux</a:t>
            </a:r>
            <a:r>
              <a:rPr lang="zh-CN" altLang="en-US" sz="3600" b="1">
                <a:solidFill>
                  <a:srgbClr val="002043"/>
                </a:solidFill>
                <a:latin typeface="+mj-ea"/>
                <a:ea typeface="+mj-ea"/>
              </a:rPr>
              <a:t>相关</a:t>
            </a:r>
            <a:endParaRPr lang="zh-CN" altLang="en-US" sz="3600" b="1" smtClean="0">
              <a:solidFill>
                <a:srgbClr val="002043"/>
              </a:solidFill>
              <a:latin typeface="+mj-ea"/>
              <a:ea typeface="+mj-ea"/>
            </a:endParaRP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3"/>
            <a:ext cx="10842625" cy="53352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zh-CN" sz="1800"/>
              <a:t>当出现代码执行异常时，可同步在</a:t>
            </a:r>
            <a:r>
              <a:rPr lang="en-US" altLang="zh-CN" sz="1800"/>
              <a:t>Permissive</a:t>
            </a:r>
            <a:r>
              <a:rPr lang="zh-CN" altLang="zh-CN" sz="1800"/>
              <a:t>模式下验证该异常是否依旧存在；</a:t>
            </a:r>
            <a:endParaRPr lang="en-US" altLang="zh-CN" sz="1800"/>
          </a:p>
          <a:p>
            <a:pPr marL="0" indent="0">
              <a:buNone/>
            </a:pPr>
            <a:r>
              <a:rPr lang="zh-CN" altLang="zh-CN" sz="1800"/>
              <a:t>如果异常消失，则说明该异常与</a:t>
            </a:r>
            <a:r>
              <a:rPr lang="en-US" altLang="zh-CN" sz="1800" err="1"/>
              <a:t>SELinux</a:t>
            </a:r>
            <a:r>
              <a:rPr lang="zh-CN" altLang="zh-CN" sz="1800"/>
              <a:t>权限问题有关。反之，则无关</a:t>
            </a:r>
            <a:r>
              <a:rPr lang="zh-CN" altLang="zh-CN" sz="1800" smtClean="0"/>
              <a:t>。</a:t>
            </a:r>
            <a:endParaRPr lang="en-US" altLang="zh-CN" sz="1800" smtClean="0"/>
          </a:p>
          <a:p>
            <a:pPr marL="0" indent="0">
              <a:buNone/>
            </a:pPr>
            <a:endParaRPr lang="en-US" altLang="zh-CN" sz="1400"/>
          </a:p>
          <a:p>
            <a:pPr marL="0" indent="0">
              <a:buNone/>
            </a:pPr>
            <a:endParaRPr lang="zh-CN" altLang="zh-CN" sz="1400" smtClean="0"/>
          </a:p>
          <a:p>
            <a:pPr marL="0" indent="0" algn="ctr">
              <a:buNone/>
            </a:pPr>
            <a:r>
              <a:rPr lang="zh-CN" altLang="en-US" sz="1400" b="1" smtClean="0"/>
              <a:t>表</a:t>
            </a:r>
            <a:r>
              <a:rPr lang="en-US" altLang="zh-CN" sz="1400" b="1" smtClean="0"/>
              <a:t>1-1 </a:t>
            </a:r>
            <a:r>
              <a:rPr lang="zh-CN" altLang="en-US" sz="1400" b="1" smtClean="0"/>
              <a:t>判断问题是否与</a:t>
            </a:r>
            <a:r>
              <a:rPr lang="en-US" altLang="zh-CN" sz="1400" b="1" err="1" smtClean="0"/>
              <a:t>selinux</a:t>
            </a:r>
            <a:r>
              <a:rPr lang="zh-CN" altLang="en-US" sz="1400" b="1" smtClean="0"/>
              <a:t>权限相关</a:t>
            </a:r>
            <a:endParaRPr lang="zh-CN" altLang="zh-CN" sz="1400" b="1" smtClean="0"/>
          </a:p>
          <a:p>
            <a:endParaRPr lang="en-US" altLang="zh-CN" sz="1400"/>
          </a:p>
          <a:p>
            <a:endParaRPr lang="en-US" altLang="zh-CN" sz="1400" noProof="1" smtClean="0"/>
          </a:p>
          <a:p>
            <a:endParaRPr lang="en-US" altLang="zh-CN" sz="1400" noProof="1" smtClean="0"/>
          </a:p>
          <a:p>
            <a:endParaRPr lang="en-US" altLang="zh-CN" sz="1400" noProof="1" smtClean="0"/>
          </a:p>
          <a:p>
            <a:pPr marL="0" indent="0">
              <a:buFontTx/>
              <a:buNone/>
            </a:pPr>
            <a:endParaRPr lang="en-US" altLang="zh-CN" sz="1400" noProof="1"/>
          </a:p>
          <a:p>
            <a:pPr marL="0" indent="0">
              <a:buFontTx/>
              <a:buNone/>
            </a:pPr>
            <a:endParaRPr lang="en-US" altLang="zh-CN" sz="1400" noProof="1" smtClean="0"/>
          </a:p>
          <a:p>
            <a:pPr marL="0" indent="0">
              <a:buFontTx/>
              <a:buNone/>
            </a:pPr>
            <a:endParaRPr lang="en-US" altLang="en-US" sz="1400" noProof="1" smtClean="0"/>
          </a:p>
          <a:p>
            <a:pPr marL="0" indent="0">
              <a:buFontTx/>
              <a:buNone/>
            </a:pPr>
            <a:endParaRPr lang="en-US" altLang="en-US" sz="1400" noProof="1" smtClean="0"/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24255258"/>
              </p:ext>
            </p:extLst>
          </p:nvPr>
        </p:nvGraphicFramePr>
        <p:xfrm>
          <a:off x="1724040" y="3050676"/>
          <a:ext cx="9172956" cy="1925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0863">
                  <a:extLst>
                    <a:ext uri="{9D8B030D-6E8A-4147-A177-3AD203B41FA5}">
                      <a16:colId xmlns:a16="http://schemas.microsoft.com/office/drawing/2014/main" val="3115678287"/>
                    </a:ext>
                  </a:extLst>
                </a:gridCol>
                <a:gridCol w="1999362">
                  <a:extLst>
                    <a:ext uri="{9D8B030D-6E8A-4147-A177-3AD203B41FA5}">
                      <a16:colId xmlns:a16="http://schemas.microsoft.com/office/drawing/2014/main" val="3249051651"/>
                    </a:ext>
                  </a:extLst>
                </a:gridCol>
                <a:gridCol w="2051477">
                  <a:extLst>
                    <a:ext uri="{9D8B030D-6E8A-4147-A177-3AD203B41FA5}">
                      <a16:colId xmlns:a16="http://schemas.microsoft.com/office/drawing/2014/main" val="2946305994"/>
                    </a:ext>
                  </a:extLst>
                </a:gridCol>
                <a:gridCol w="3501254">
                  <a:extLst>
                    <a:ext uri="{9D8B030D-6E8A-4147-A177-3AD203B41FA5}">
                      <a16:colId xmlns:a16="http://schemas.microsoft.com/office/drawing/2014/main" val="24558388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Enforce</a:t>
                      </a:r>
                      <a:r>
                        <a:rPr lang="zh-CN" altLang="en-US" smtClean="0"/>
                        <a:t>版本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mtClean="0"/>
                        <a:t>Permissive</a:t>
                      </a:r>
                      <a:r>
                        <a:rPr lang="zh-CN" altLang="en-US" smtClean="0"/>
                        <a:t>版本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mtClean="0"/>
                        <a:t>结论</a:t>
                      </a:r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82605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mtClean="0"/>
                        <a:t>代码执行异常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mtClean="0"/>
                        <a:t>存在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mtClean="0"/>
                        <a:t>不存在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kern="120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SELinux</a:t>
                      </a:r>
                      <a:r>
                        <a:rPr lang="zh-CN" altLang="zh-CN" sz="1800" kern="120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权限导致，结合</a:t>
                      </a:r>
                      <a:r>
                        <a:rPr lang="en-US" altLang="zh-CN" sz="1800" kern="120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android  log</a:t>
                      </a:r>
                      <a:r>
                        <a:rPr lang="zh-CN" altLang="zh-CN" sz="1800" kern="120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和</a:t>
                      </a:r>
                      <a:r>
                        <a:rPr lang="en-US" altLang="zh-CN" sz="1800" kern="120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kernel log</a:t>
                      </a:r>
                      <a:r>
                        <a:rPr lang="zh-CN" altLang="zh-CN" sz="1800" kern="120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的</a:t>
                      </a:r>
                      <a:r>
                        <a:rPr lang="en-US" altLang="zh-CN" sz="1800" kern="120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avc:denied</a:t>
                      </a:r>
                      <a:r>
                        <a:rPr lang="zh-CN" altLang="zh-CN" sz="1800" kern="120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信息添加</a:t>
                      </a:r>
                      <a:r>
                        <a:rPr lang="en-US" altLang="zh-CN" sz="1800" kern="120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SELinux</a:t>
                      </a:r>
                      <a:r>
                        <a:rPr lang="zh-CN" altLang="zh-CN" sz="1800" kern="120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权限</a:t>
                      </a:r>
                      <a:endParaRPr lang="zh-CN" altLang="en-US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5976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mtClean="0"/>
                        <a:t>代码执行异常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mtClean="0"/>
                        <a:t>存在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mtClean="0"/>
                        <a:t>存在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1800" kern="120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非</a:t>
                      </a:r>
                      <a:r>
                        <a:rPr lang="en-US" altLang="zh-CN" sz="1800" kern="120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SELinux</a:t>
                      </a:r>
                      <a:r>
                        <a:rPr lang="zh-CN" altLang="zh-CN" sz="1800" kern="120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权限导致，需要排查其他原因</a:t>
                      </a:r>
                      <a:endParaRPr lang="zh-CN" altLang="en-US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27813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855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EDC1982-698B-42C5-AA7E-E478E1E67EA2}"/>
              </a:ext>
            </a:extLst>
          </p:cNvPr>
          <p:cNvSpPr/>
          <p:nvPr/>
        </p:nvSpPr>
        <p:spPr>
          <a:xfrm>
            <a:off x="2544848" y="2134926"/>
            <a:ext cx="4370397" cy="3016439"/>
          </a:xfrm>
          <a:prstGeom prst="rect">
            <a:avLst/>
          </a:prstGeom>
          <a:blipFill dpi="0" rotWithShape="1">
            <a:blip r:embed="rId6" cstate="print">
              <a:duotone>
                <a:prstClr val="black"/>
                <a:schemeClr val="accent3">
                  <a:tint val="45000"/>
                  <a:satMod val="400000"/>
                </a:schemeClr>
              </a:duotone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697" tIns="43348" rIns="86697" bIns="43348" rtlCol="0" anchor="ctr"/>
          <a:lstStyle/>
          <a:p>
            <a:pPr algn="ctr"/>
            <a:endParaRPr lang="zh-CN" altLang="en-US" sz="1867">
              <a:cs typeface="+mn-ea"/>
              <a:sym typeface="+mn-lt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28E89852-0005-44F1-8BE1-F019C9353B4C}"/>
              </a:ext>
            </a:extLst>
          </p:cNvPr>
          <p:cNvSpPr/>
          <p:nvPr/>
        </p:nvSpPr>
        <p:spPr>
          <a:xfrm>
            <a:off x="336" y="1706638"/>
            <a:ext cx="6177005" cy="3140357"/>
          </a:xfrm>
          <a:prstGeom prst="rect">
            <a:avLst/>
          </a:prstGeom>
          <a:solidFill>
            <a:schemeClr val="accent1"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6697" tIns="43348" rIns="86697" bIns="43348" rtlCol="0" anchor="ctr"/>
          <a:lstStyle/>
          <a:p>
            <a:pPr algn="ctr"/>
            <a:endParaRPr lang="zh-CN" altLang="en-US" sz="1867">
              <a:cs typeface="+mn-ea"/>
              <a:sym typeface="+mn-lt"/>
            </a:endParaRPr>
          </a:p>
        </p:txBody>
      </p:sp>
      <p:sp>
        <p:nvSpPr>
          <p:cNvPr id="4" name="MH_Others_1">
            <a:extLst>
              <a:ext uri="{FF2B5EF4-FFF2-40B4-BE49-F238E27FC236}">
                <a16:creationId xmlns:a16="http://schemas.microsoft.com/office/drawing/2014/main" id="{E82CE51C-6EC2-482B-917F-2E79C2605AC6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2649722" y="2006241"/>
            <a:ext cx="2918308" cy="1682448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zh-CN" altLang="en-US" sz="10933" b="1">
                <a:solidFill>
                  <a:schemeClr val="bg1"/>
                </a:solidFill>
                <a:cs typeface="+mn-ea"/>
                <a:sym typeface="+mn-lt"/>
              </a:rPr>
              <a:t>目录</a:t>
            </a:r>
          </a:p>
        </p:txBody>
      </p:sp>
      <p:sp>
        <p:nvSpPr>
          <p:cNvPr id="5" name="MH_Others_2">
            <a:extLst>
              <a:ext uri="{FF2B5EF4-FFF2-40B4-BE49-F238E27FC236}">
                <a16:creationId xmlns:a16="http://schemas.microsoft.com/office/drawing/2014/main" id="{B0FB248C-EC17-4AC2-B8ED-4318213E5568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2544852" y="3768414"/>
            <a:ext cx="3128049" cy="63600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4133" b="1">
                <a:solidFill>
                  <a:schemeClr val="bg1"/>
                </a:solidFill>
                <a:cs typeface="+mn-ea"/>
                <a:sym typeface="+mn-lt"/>
              </a:rPr>
              <a:t>CONTENTS</a:t>
            </a:r>
            <a:endParaRPr lang="zh-CN" altLang="en-US" sz="4133" b="1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MH_Entry_1">
            <a:extLst>
              <a:ext uri="{FF2B5EF4-FFF2-40B4-BE49-F238E27FC236}">
                <a16:creationId xmlns:a16="http://schemas.microsoft.com/office/drawing/2014/main" id="{C0BF28FA-23EC-4B73-B310-D940948DFA08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7630962" y="1962280"/>
            <a:ext cx="4211356" cy="2791020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lnSpc>
                <a:spcPct val="200000"/>
              </a:lnSpc>
              <a:buAutoNum type="ea1ChsPeriod"/>
            </a:pPr>
            <a:r>
              <a:rPr lang="zh-CN" altLang="en-US" sz="2267" smtClean="0">
                <a:solidFill>
                  <a:srgbClr val="404040"/>
                </a:solidFill>
                <a:cs typeface="+mn-ea"/>
                <a:sym typeface="+mn-lt"/>
              </a:rPr>
              <a:t>基本概念</a:t>
            </a:r>
            <a:endParaRPr lang="en-US" altLang="zh-CN" sz="2267" smtClean="0">
              <a:solidFill>
                <a:srgbClr val="404040"/>
              </a:solidFill>
              <a:cs typeface="+mn-ea"/>
              <a:sym typeface="+mn-lt"/>
            </a:endParaRPr>
          </a:p>
          <a:p>
            <a:pPr marL="457200" indent="-457200">
              <a:lnSpc>
                <a:spcPct val="200000"/>
              </a:lnSpc>
              <a:buAutoNum type="ea1ChsPeriod"/>
            </a:pPr>
            <a:r>
              <a:rPr lang="zh-CN" altLang="en-US" sz="2267" smtClean="0">
                <a:solidFill>
                  <a:srgbClr val="404040"/>
                </a:solidFill>
                <a:cs typeface="+mn-ea"/>
                <a:sym typeface="+mn-lt"/>
              </a:rPr>
              <a:t>基础知识</a:t>
            </a:r>
            <a:endParaRPr lang="en-US" altLang="zh-CN" sz="2267">
              <a:solidFill>
                <a:srgbClr val="404040"/>
              </a:solidFill>
              <a:cs typeface="+mn-ea"/>
              <a:sym typeface="+mn-lt"/>
            </a:endParaRPr>
          </a:p>
          <a:p>
            <a:pPr marL="457200" indent="-457200">
              <a:lnSpc>
                <a:spcPct val="200000"/>
              </a:lnSpc>
              <a:buAutoNum type="ea1ChsPeriod"/>
            </a:pPr>
            <a:r>
              <a:rPr lang="zh-CN" altLang="en-US" sz="2267" smtClean="0">
                <a:solidFill>
                  <a:srgbClr val="404040"/>
                </a:solidFill>
                <a:cs typeface="+mn-ea"/>
                <a:sym typeface="+mn-lt"/>
              </a:rPr>
              <a:t>常见</a:t>
            </a:r>
            <a:r>
              <a:rPr lang="zh-CN" altLang="en-US" sz="2267">
                <a:solidFill>
                  <a:srgbClr val="404040"/>
                </a:solidFill>
                <a:cs typeface="+mn-ea"/>
                <a:sym typeface="+mn-lt"/>
              </a:rPr>
              <a:t>问题</a:t>
            </a:r>
            <a:endParaRPr lang="en-US" altLang="zh-CN" sz="2267" smtClean="0">
              <a:solidFill>
                <a:srgbClr val="404040"/>
              </a:solidFill>
              <a:cs typeface="+mn-ea"/>
              <a:sym typeface="+mn-lt"/>
            </a:endParaRPr>
          </a:p>
          <a:p>
            <a:pPr marL="457200" indent="-457200">
              <a:lnSpc>
                <a:spcPct val="200000"/>
              </a:lnSpc>
              <a:buAutoNum type="ea1ChsPeriod"/>
            </a:pPr>
            <a:r>
              <a:rPr lang="zh-CN" altLang="en-US" sz="2267" smtClean="0">
                <a:solidFill>
                  <a:srgbClr val="404040"/>
                </a:solidFill>
                <a:cs typeface="+mn-ea"/>
                <a:sym typeface="+mn-lt"/>
              </a:rPr>
              <a:t>注意事项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F63B8E4F-7C96-48DA-B7DA-4CAED54B91E0}"/>
              </a:ext>
            </a:extLst>
          </p:cNvPr>
          <p:cNvCxnSpPr/>
          <p:nvPr/>
        </p:nvCxnSpPr>
        <p:spPr>
          <a:xfrm>
            <a:off x="2544851" y="5477228"/>
            <a:ext cx="9646816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asted-image.pdf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0" y="406052"/>
            <a:ext cx="670353" cy="67035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8572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4592">
        <p:random/>
      </p:transition>
    </mc:Choice>
    <mc:Fallback xmlns="">
      <p:transition spd="slow" advTm="14592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2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/>
      <p:bldP spid="5" grpId="0"/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3.2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204050"/>
            <a:ext cx="6211288" cy="7007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常见</a:t>
            </a:r>
            <a:r>
              <a:rPr lang="en-US" altLang="zh-CN" sz="3600" b="1" smtClean="0">
                <a:solidFill>
                  <a:srgbClr val="002043"/>
                </a:solidFill>
                <a:latin typeface="+mj-ea"/>
                <a:ea typeface="+mj-ea"/>
              </a:rPr>
              <a:t>avc</a:t>
            </a: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问题类型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3"/>
            <a:ext cx="10842625" cy="53352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800" b="1" smtClean="0"/>
              <a:t>进程</a:t>
            </a:r>
            <a:r>
              <a:rPr lang="zh-CN" altLang="en-US" sz="1800" b="1"/>
              <a:t>打标签不</a:t>
            </a:r>
            <a:r>
              <a:rPr lang="zh-CN" altLang="en-US" sz="1800" b="1" smtClean="0"/>
              <a:t>正确</a:t>
            </a:r>
            <a:endParaRPr lang="en-US" altLang="zh-CN" sz="1800" b="1"/>
          </a:p>
          <a:p>
            <a:pPr marL="0" indent="0">
              <a:buNone/>
            </a:pPr>
            <a:r>
              <a:rPr lang="en-US" altLang="zh-CN" sz="1800"/>
              <a:t> </a:t>
            </a:r>
            <a:r>
              <a:rPr lang="en-US" altLang="zh-CN" sz="1800" smtClean="0"/>
              <a:t>   </a:t>
            </a:r>
            <a:r>
              <a:rPr lang="zh-CN" altLang="en-US" sz="1800" smtClean="0"/>
              <a:t>进程</a:t>
            </a:r>
            <a:r>
              <a:rPr lang="zh-CN" altLang="en-US" sz="1800"/>
              <a:t>上下文不正确，绝大多数是</a:t>
            </a:r>
            <a:r>
              <a:rPr lang="en-US" altLang="zh-CN" sz="1800"/>
              <a:t>init</a:t>
            </a:r>
            <a:r>
              <a:rPr lang="zh-CN" altLang="en-US" sz="1800"/>
              <a:t>启动的新进程，即*</a:t>
            </a:r>
            <a:r>
              <a:rPr lang="en-US" altLang="zh-CN" sz="1800"/>
              <a:t>.rc</a:t>
            </a:r>
            <a:r>
              <a:rPr lang="zh-CN" altLang="en-US" sz="1800"/>
              <a:t>中启动的</a:t>
            </a:r>
            <a:r>
              <a:rPr lang="en-US" altLang="zh-CN" sz="1800"/>
              <a:t>sevice</a:t>
            </a:r>
            <a:r>
              <a:rPr lang="zh-CN" altLang="en-US" sz="1800"/>
              <a:t>没有配置</a:t>
            </a:r>
            <a:r>
              <a:rPr lang="zh-CN" altLang="en-US" sz="1800" smtClean="0"/>
              <a:t>安全上下文</a:t>
            </a:r>
            <a:r>
              <a:rPr lang="zh-CN" altLang="en-US" sz="1800"/>
              <a:t>。（</a:t>
            </a:r>
            <a:r>
              <a:rPr lang="en-US" altLang="zh-CN" sz="1800"/>
              <a:t>app</a:t>
            </a:r>
            <a:r>
              <a:rPr lang="zh-CN" altLang="en-US" sz="1800"/>
              <a:t>进程、非</a:t>
            </a:r>
            <a:r>
              <a:rPr lang="en-US" altLang="zh-CN" sz="1800"/>
              <a:t>init</a:t>
            </a:r>
            <a:r>
              <a:rPr lang="zh-CN" altLang="en-US" sz="1800"/>
              <a:t>进程启动的新进程问题量较少）</a:t>
            </a:r>
            <a:r>
              <a:rPr lang="zh-CN" altLang="en-US" sz="1800" smtClean="0"/>
              <a:t>。</a:t>
            </a:r>
            <a:endParaRPr lang="en-US" altLang="zh-CN" sz="1800" smtClean="0"/>
          </a:p>
          <a:p>
            <a:pPr marL="0" indent="0">
              <a:buNone/>
            </a:pPr>
            <a:endParaRPr lang="zh-CN" altLang="en-US" sz="1800"/>
          </a:p>
          <a:p>
            <a:r>
              <a:rPr lang="zh-CN" altLang="en-US" sz="1800" b="1" smtClean="0"/>
              <a:t>文件</a:t>
            </a:r>
            <a:r>
              <a:rPr lang="zh-CN" altLang="en-US" sz="1800" b="1"/>
              <a:t>打标签错误或者缺少资源操作权限。</a:t>
            </a:r>
          </a:p>
          <a:p>
            <a:pPr marL="0" indent="0">
              <a:buNone/>
            </a:pPr>
            <a:r>
              <a:rPr lang="zh-CN" altLang="en-US" sz="1800" smtClean="0"/>
              <a:t>     </a:t>
            </a:r>
            <a:r>
              <a:rPr lang="zh-CN" altLang="en-US" sz="1800" smtClean="0"/>
              <a:t>在</a:t>
            </a:r>
            <a:r>
              <a:rPr lang="en-US" altLang="zh-CN" sz="1800"/>
              <a:t>L</a:t>
            </a:r>
            <a:r>
              <a:rPr lang="en-US" altLang="zh-CN" sz="1800" smtClean="0"/>
              <a:t>inux</a:t>
            </a:r>
            <a:r>
              <a:rPr lang="zh-CN" altLang="en-US" sz="1800"/>
              <a:t>，一切皆文件，普通文件、设备节点文件、驱动文件、</a:t>
            </a:r>
            <a:r>
              <a:rPr lang="en-US" altLang="zh-CN" sz="1800"/>
              <a:t>socket</a:t>
            </a:r>
            <a:r>
              <a:rPr lang="zh-CN" altLang="en-US" sz="1800"/>
              <a:t>文件、</a:t>
            </a:r>
            <a:r>
              <a:rPr lang="en-US" altLang="zh-CN" sz="1800"/>
              <a:t>/data/*</a:t>
            </a:r>
            <a:r>
              <a:rPr lang="zh-CN" altLang="en-US" sz="1800" smtClean="0"/>
              <a:t>目录下</a:t>
            </a:r>
            <a:r>
              <a:rPr lang="zh-CN" altLang="en-US" sz="1800"/>
              <a:t>文件等等，这是问题发生最多的区域</a:t>
            </a:r>
            <a:r>
              <a:rPr lang="zh-CN" altLang="en-US" sz="1800" smtClean="0"/>
              <a:t>。</a:t>
            </a:r>
            <a:endParaRPr lang="en-US" altLang="zh-CN" sz="1800" smtClean="0"/>
          </a:p>
          <a:p>
            <a:pPr marL="0" indent="0">
              <a:buNone/>
            </a:pPr>
            <a:endParaRPr lang="zh-CN" altLang="en-US" sz="1800"/>
          </a:p>
          <a:p>
            <a:r>
              <a:rPr lang="en-US" altLang="zh-CN" sz="1800" b="1"/>
              <a:t>A</a:t>
            </a:r>
            <a:r>
              <a:rPr lang="en-US" altLang="zh-CN" sz="1800" b="1" smtClean="0"/>
              <a:t>ndroid </a:t>
            </a:r>
            <a:r>
              <a:rPr lang="zh-CN" altLang="en-US" sz="1800" b="1"/>
              <a:t>区别于</a:t>
            </a:r>
            <a:r>
              <a:rPr lang="en-US" altLang="zh-CN" sz="1800" b="1"/>
              <a:t>Linux</a:t>
            </a:r>
            <a:r>
              <a:rPr lang="zh-CN" altLang="en-US" sz="1800" b="1"/>
              <a:t>特有的一些</a:t>
            </a:r>
            <a:r>
              <a:rPr lang="en-US" altLang="zh-CN" sz="1800" b="1"/>
              <a:t>SELinux</a:t>
            </a:r>
            <a:r>
              <a:rPr lang="zh-CN" altLang="en-US" sz="1800" b="1"/>
              <a:t>问题：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zh-CN" altLang="fr-FR" sz="1800" smtClean="0"/>
              <a:t>向</a:t>
            </a:r>
            <a:r>
              <a:rPr lang="fr-FR" altLang="zh-CN" sz="1800"/>
              <a:t>servicemanager</a:t>
            </a:r>
            <a:r>
              <a:rPr lang="zh-CN" altLang="fr-FR" sz="1800" smtClean="0"/>
              <a:t>添加</a:t>
            </a:r>
            <a:r>
              <a:rPr lang="fr-FR" altLang="zh-CN" sz="1800" smtClean="0"/>
              <a:t>service</a:t>
            </a:r>
            <a:r>
              <a:rPr lang="zh-CN" altLang="fr-FR" sz="1800" smtClean="0"/>
              <a:t>；</a:t>
            </a:r>
            <a:endParaRPr lang="en-US" altLang="zh-CN" sz="180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sz="1800" smtClean="0"/>
              <a:t>property </a:t>
            </a:r>
            <a:r>
              <a:rPr lang="zh-CN" altLang="en-US" sz="1800"/>
              <a:t>设置的权限</a:t>
            </a:r>
            <a:r>
              <a:rPr lang="zh-CN" altLang="en-US" sz="1800" smtClean="0"/>
              <a:t>；</a:t>
            </a:r>
            <a:endParaRPr lang="en-US" altLang="zh-CN" sz="180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sz="1800" smtClean="0"/>
              <a:t>binder</a:t>
            </a:r>
            <a:r>
              <a:rPr lang="zh-CN" altLang="en-US" sz="1800"/>
              <a:t>通信相关权限</a:t>
            </a:r>
            <a:r>
              <a:rPr lang="zh-CN" altLang="en-US" sz="1800" smtClean="0"/>
              <a:t>；</a:t>
            </a:r>
            <a:endParaRPr lang="en-US" altLang="zh-CN" sz="1800" smtClean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zh-CN" sz="1800" smtClean="0"/>
              <a:t>te</a:t>
            </a:r>
            <a:r>
              <a:rPr lang="zh-CN" altLang="en-US" sz="1800"/>
              <a:t>文件有权限，却因</a:t>
            </a:r>
            <a:r>
              <a:rPr lang="en-US" altLang="zh-CN" sz="1800"/>
              <a:t>mls</a:t>
            </a:r>
            <a:r>
              <a:rPr lang="zh-CN" altLang="en-US" sz="1800"/>
              <a:t>规则导致访问失败，</a:t>
            </a:r>
            <a:r>
              <a:rPr lang="en-US" altLang="zh-CN" sz="1800"/>
              <a:t>APK</a:t>
            </a:r>
            <a:r>
              <a:rPr lang="zh-CN" altLang="en-US" sz="1800"/>
              <a:t>进程、*</a:t>
            </a:r>
            <a:r>
              <a:rPr lang="en-US" altLang="zh-CN" sz="1800"/>
              <a:t>_socket</a:t>
            </a:r>
            <a:r>
              <a:rPr lang="zh-CN" altLang="en-US" sz="1800"/>
              <a:t>文件比较常见</a:t>
            </a:r>
            <a:r>
              <a:rPr lang="en-US" altLang="zh-CN" sz="1800" smtClean="0"/>
              <a:t>mls</a:t>
            </a:r>
            <a:r>
              <a:rPr lang="zh-CN" altLang="en-US" sz="1800" smtClean="0"/>
              <a:t>规则</a:t>
            </a:r>
            <a:r>
              <a:rPr lang="zh-CN" altLang="en-US" sz="1800"/>
              <a:t>；</a:t>
            </a:r>
            <a:endParaRPr lang="zh-CN" altLang="zh-CN" sz="1800"/>
          </a:p>
          <a:p>
            <a:pPr marL="0" indent="0">
              <a:buNone/>
            </a:pPr>
            <a:endParaRPr lang="en-US" altLang="zh-CN" sz="1600" b="1"/>
          </a:p>
        </p:txBody>
      </p:sp>
    </p:spTree>
    <p:extLst>
      <p:ext uri="{BB962C8B-B14F-4D97-AF65-F5344CB8AC3E}">
        <p14:creationId xmlns:p14="http://schemas.microsoft.com/office/powerpoint/2010/main" val="254045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3.3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204050"/>
            <a:ext cx="6211288" cy="7007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添加</a:t>
            </a:r>
            <a:r>
              <a:rPr lang="en-US" altLang="zh-CN" sz="3600" b="1" err="1" smtClean="0">
                <a:solidFill>
                  <a:srgbClr val="002043"/>
                </a:solidFill>
                <a:latin typeface="+mj-ea"/>
                <a:ea typeface="+mj-ea"/>
              </a:rPr>
              <a:t>SELinux</a:t>
            </a: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权限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3"/>
            <a:ext cx="10842625" cy="53352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zh-CN" sz="1600"/>
              <a:t>由于缺少SELinux权限导致avc: denied，此时需要根据avc</a:t>
            </a:r>
            <a:r>
              <a:rPr lang="en-US" altLang="zh-CN" sz="1600"/>
              <a:t> </a:t>
            </a:r>
            <a:r>
              <a:rPr lang="zh-CN" altLang="zh-CN" sz="1600"/>
              <a:t>log添加权限，缺什么权限就添加什么权限。</a:t>
            </a:r>
          </a:p>
          <a:p>
            <a:pPr marL="0" indent="0">
              <a:buNone/>
            </a:pPr>
            <a:r>
              <a:rPr lang="en-US" altLang="zh-CN" sz="1600" err="1"/>
              <a:t>avc</a:t>
            </a:r>
            <a:r>
              <a:rPr lang="en-US" altLang="zh-CN" sz="1600"/>
              <a:t>: denied </a:t>
            </a:r>
            <a:r>
              <a:rPr lang="en-US" altLang="zh-CN" sz="1600" b="1">
                <a:solidFill>
                  <a:srgbClr val="00B050"/>
                </a:solidFill>
              </a:rPr>
              <a:t>{ read write } </a:t>
            </a:r>
            <a:r>
              <a:rPr lang="en-US" altLang="zh-CN" sz="1600"/>
              <a:t>for </a:t>
            </a:r>
            <a:r>
              <a:rPr lang="en-US" altLang="zh-CN" sz="1600" err="1"/>
              <a:t>pid</a:t>
            </a:r>
            <a:r>
              <a:rPr lang="en-US" altLang="zh-CN" sz="1600"/>
              <a:t>=3483 </a:t>
            </a:r>
            <a:r>
              <a:rPr lang="en-US" altLang="zh-CN" sz="1600" err="1"/>
              <a:t>comm</a:t>
            </a:r>
            <a:r>
              <a:rPr lang="en-US" altLang="zh-CN" sz="1600"/>
              <a:t>=“ Binder_6” name=“ rtc0” dev=“ </a:t>
            </a:r>
            <a:r>
              <a:rPr lang="en-US" altLang="zh-CN" sz="1600" err="1"/>
              <a:t>tmpfs</a:t>
            </a:r>
            <a:r>
              <a:rPr lang="en-US" altLang="zh-CN" sz="1600"/>
              <a:t>” </a:t>
            </a:r>
            <a:r>
              <a:rPr lang="en-US" altLang="zh-CN" sz="1600" err="1"/>
              <a:t>ino</a:t>
            </a:r>
            <a:r>
              <a:rPr lang="en-US" altLang="zh-CN" sz="1600"/>
              <a:t>=4451 </a:t>
            </a:r>
            <a:r>
              <a:rPr lang="en-US" altLang="zh-CN" sz="1600" b="1" err="1">
                <a:solidFill>
                  <a:srgbClr val="00B050"/>
                </a:solidFill>
              </a:rPr>
              <a:t>scontext</a:t>
            </a:r>
            <a:r>
              <a:rPr lang="en-US" altLang="zh-CN" sz="1600"/>
              <a:t>=u:r:system_server:s0 </a:t>
            </a:r>
            <a:r>
              <a:rPr lang="en-US" altLang="zh-CN" sz="1600" b="1" err="1">
                <a:solidFill>
                  <a:srgbClr val="00B050"/>
                </a:solidFill>
              </a:rPr>
              <a:t>tcontext</a:t>
            </a:r>
            <a:r>
              <a:rPr lang="en-US" altLang="zh-CN" sz="1600"/>
              <a:t>=u:object_r:refnotify_device:s0 </a:t>
            </a:r>
            <a:r>
              <a:rPr lang="en-US" altLang="zh-CN" sz="1600" b="1" err="1">
                <a:solidFill>
                  <a:srgbClr val="00B050"/>
                </a:solidFill>
              </a:rPr>
              <a:t>tclass</a:t>
            </a:r>
            <a:r>
              <a:rPr lang="en-US" altLang="zh-CN" sz="1600"/>
              <a:t>=</a:t>
            </a:r>
            <a:r>
              <a:rPr lang="en-US" altLang="zh-CN" sz="1600" err="1"/>
              <a:t>chr_file</a:t>
            </a:r>
            <a:r>
              <a:rPr lang="en-US" altLang="zh-CN" sz="1600"/>
              <a:t> permissive=0</a:t>
            </a:r>
            <a:endParaRPr lang="zh-CN" altLang="zh-CN" sz="1600"/>
          </a:p>
          <a:p>
            <a:pPr marL="0" indent="0">
              <a:buNone/>
            </a:pPr>
            <a:endParaRPr lang="en-US" altLang="zh-CN" sz="1600" b="1"/>
          </a:p>
          <a:p>
            <a:pPr marL="0" indent="0">
              <a:buNone/>
            </a:pPr>
            <a:r>
              <a:rPr lang="en-US" altLang="zh-CN" sz="1600" b="1"/>
              <a:t>AVC</a:t>
            </a:r>
            <a:r>
              <a:rPr lang="zh-CN" altLang="zh-CN" sz="1600" b="1"/>
              <a:t>含义：</a:t>
            </a:r>
            <a:endParaRPr lang="zh-CN" altLang="zh-CN" sz="1600"/>
          </a:p>
          <a:p>
            <a:pPr marL="0" indent="0">
              <a:buNone/>
            </a:pPr>
            <a:r>
              <a:rPr lang="en-US" altLang="zh-CN" sz="1600" err="1"/>
              <a:t>system_server</a:t>
            </a:r>
            <a:r>
              <a:rPr lang="zh-CN" altLang="zh-CN" sz="1600"/>
              <a:t>（进程）缺少对标签为</a:t>
            </a:r>
            <a:r>
              <a:rPr lang="en-US" altLang="zh-CN" sz="1600" err="1"/>
              <a:t>refnotify_device</a:t>
            </a:r>
            <a:r>
              <a:rPr lang="zh-CN" altLang="zh-CN" sz="1600"/>
              <a:t>类型为</a:t>
            </a:r>
            <a:r>
              <a:rPr lang="en-US" altLang="zh-CN" sz="1600" err="1"/>
              <a:t>chr_file</a:t>
            </a:r>
            <a:r>
              <a:rPr lang="zh-CN" altLang="zh-CN" sz="1600"/>
              <a:t>名称为</a:t>
            </a:r>
            <a:r>
              <a:rPr lang="en-US" altLang="zh-CN" sz="1600"/>
              <a:t>rtc0</a:t>
            </a:r>
            <a:r>
              <a:rPr lang="zh-CN" altLang="zh-CN" sz="1600"/>
              <a:t>文件的</a:t>
            </a:r>
            <a:r>
              <a:rPr lang="en-US" altLang="zh-CN" sz="1600"/>
              <a:t>read write</a:t>
            </a:r>
            <a:r>
              <a:rPr lang="zh-CN" altLang="zh-CN" sz="1600"/>
              <a:t>权限。</a:t>
            </a:r>
          </a:p>
          <a:p>
            <a:pPr marL="0" indent="0">
              <a:buNone/>
            </a:pPr>
            <a:endParaRPr lang="en-US" altLang="zh-CN" sz="1600" b="1">
              <a:solidFill>
                <a:srgbClr val="7030A0"/>
              </a:solidFill>
            </a:endParaRPr>
          </a:p>
          <a:p>
            <a:pPr marL="0" indent="0">
              <a:buNone/>
            </a:pPr>
            <a:r>
              <a:rPr lang="zh-CN" altLang="zh-CN" sz="1600" b="1"/>
              <a:t>添加权限参考公式：</a:t>
            </a:r>
            <a:endParaRPr lang="zh-CN" altLang="zh-CN" sz="1600"/>
          </a:p>
          <a:p>
            <a:pPr marL="0" indent="0">
              <a:buNone/>
            </a:pPr>
            <a:r>
              <a:rPr lang="zh-CN" altLang="zh-CN" sz="1600" smtClean="0"/>
              <a:t>在</a:t>
            </a:r>
            <a:r>
              <a:rPr lang="en-US" altLang="zh-CN" sz="1600" err="1" smtClean="0"/>
              <a:t>scontext</a:t>
            </a:r>
            <a:r>
              <a:rPr lang="en-US" altLang="zh-CN" sz="1600" smtClean="0"/>
              <a:t> </a:t>
            </a:r>
            <a:r>
              <a:rPr lang="en-US" altLang="zh-CN" sz="1600"/>
              <a:t>.</a:t>
            </a:r>
            <a:r>
              <a:rPr lang="en-US" altLang="zh-CN" sz="1600" err="1"/>
              <a:t>te</a:t>
            </a:r>
            <a:r>
              <a:rPr lang="zh-CN" altLang="zh-CN" sz="1600" smtClean="0"/>
              <a:t>里</a:t>
            </a:r>
            <a:endParaRPr lang="zh-CN" altLang="zh-CN" sz="1600"/>
          </a:p>
          <a:p>
            <a:pPr marL="0" indent="0">
              <a:buNone/>
            </a:pPr>
            <a:r>
              <a:rPr lang="en-US" altLang="zh-CN" sz="1600" smtClean="0"/>
              <a:t>+ allow </a:t>
            </a:r>
            <a:r>
              <a:rPr lang="en-US" altLang="zh-CN" sz="1600" err="1"/>
              <a:t>scontext</a:t>
            </a:r>
            <a:r>
              <a:rPr lang="en-US" altLang="zh-CN" sz="1600"/>
              <a:t> </a:t>
            </a:r>
            <a:r>
              <a:rPr lang="en-US" altLang="zh-CN" sz="1600" err="1"/>
              <a:t>tcontext:tClass</a:t>
            </a:r>
            <a:r>
              <a:rPr lang="en-US" altLang="zh-CN" sz="1600"/>
              <a:t> Permission;</a:t>
            </a:r>
            <a:endParaRPr lang="zh-CN" altLang="zh-CN" sz="1600"/>
          </a:p>
          <a:p>
            <a:pPr marL="0" indent="0">
              <a:buNone/>
            </a:pPr>
            <a:r>
              <a:rPr lang="zh-CN" altLang="zh-CN" sz="1600"/>
              <a:t>xxx为该策略所被希望放置的路径，从system/private,system/public,vendor中进行选择。</a:t>
            </a:r>
          </a:p>
          <a:p>
            <a:pPr marL="0" indent="0">
              <a:buNone/>
            </a:pPr>
            <a:endParaRPr lang="en-US" altLang="zh-CN" sz="1600" b="1"/>
          </a:p>
          <a:p>
            <a:pPr marL="0" indent="0">
              <a:buNone/>
            </a:pPr>
            <a:r>
              <a:rPr lang="zh-CN" altLang="zh-CN" sz="1600" b="1"/>
              <a:t>添加权限：</a:t>
            </a:r>
            <a:endParaRPr lang="zh-CN" altLang="zh-CN" sz="1600"/>
          </a:p>
          <a:p>
            <a:pPr marL="0" indent="0">
              <a:buNone/>
            </a:pPr>
            <a:r>
              <a:rPr lang="zh-CN" altLang="en-US" sz="1600" smtClean="0"/>
              <a:t>因此，我们</a:t>
            </a:r>
            <a:r>
              <a:rPr lang="zh-CN" altLang="zh-CN" sz="1600" smtClean="0"/>
              <a:t>在</a:t>
            </a:r>
            <a:r>
              <a:rPr lang="en-US" altLang="zh-CN" sz="1600" err="1" smtClean="0"/>
              <a:t>system_server.te</a:t>
            </a:r>
            <a:r>
              <a:rPr lang="zh-CN" altLang="zh-CN" sz="1600" smtClean="0"/>
              <a:t>里</a:t>
            </a:r>
            <a:r>
              <a:rPr lang="zh-CN" altLang="en-US" sz="1600" smtClean="0"/>
              <a:t>添加</a:t>
            </a:r>
            <a:endParaRPr lang="zh-CN" altLang="zh-CN" sz="1600"/>
          </a:p>
          <a:p>
            <a:pPr marL="0" indent="0">
              <a:buNone/>
            </a:pPr>
            <a:r>
              <a:rPr lang="en-US" altLang="zh-CN" sz="1600"/>
              <a:t>+ allow </a:t>
            </a:r>
            <a:r>
              <a:rPr lang="en-US" altLang="zh-CN" sz="1600" err="1"/>
              <a:t>system_server</a:t>
            </a:r>
            <a:r>
              <a:rPr lang="en-US" altLang="zh-CN" sz="1600"/>
              <a:t> </a:t>
            </a:r>
            <a:r>
              <a:rPr lang="en-US" altLang="zh-CN" sz="1600" err="1"/>
              <a:t>refnotify_device:chr_file</a:t>
            </a:r>
            <a:r>
              <a:rPr lang="en-US" altLang="zh-CN" sz="1600"/>
              <a:t>{ read write };</a:t>
            </a:r>
            <a:endParaRPr lang="zh-CN" altLang="zh-CN" sz="1600"/>
          </a:p>
          <a:p>
            <a:pPr marL="0" indent="0">
              <a:buNone/>
            </a:pPr>
            <a:r>
              <a:rPr lang="zh-CN" altLang="zh-CN" sz="1600"/>
              <a:t>可以设置</a:t>
            </a:r>
            <a:r>
              <a:rPr lang="en-US" altLang="zh-CN" sz="1600" err="1"/>
              <a:t>SELinux</a:t>
            </a:r>
            <a:r>
              <a:rPr lang="zh-CN" altLang="zh-CN" sz="1600"/>
              <a:t>为</a:t>
            </a:r>
            <a:r>
              <a:rPr lang="en-US" altLang="zh-CN" sz="1600"/>
              <a:t>permissive</a:t>
            </a:r>
            <a:r>
              <a:rPr lang="zh-CN" altLang="zh-CN" sz="1600"/>
              <a:t>，使所有相关</a:t>
            </a:r>
            <a:r>
              <a:rPr lang="en-US" altLang="zh-CN" sz="1600" err="1"/>
              <a:t>avc</a:t>
            </a:r>
            <a:r>
              <a:rPr lang="zh-CN" altLang="zh-CN" sz="1600"/>
              <a:t>暴露，添加权限。</a:t>
            </a:r>
          </a:p>
          <a:p>
            <a:pPr marL="0" indent="0" fontAlgn="t">
              <a:buNone/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188372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3.4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204050"/>
            <a:ext cx="6211288" cy="7007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b="1" err="1">
                <a:solidFill>
                  <a:srgbClr val="002043"/>
                </a:solidFill>
                <a:latin typeface="+mj-ea"/>
                <a:ea typeface="+mj-ea"/>
              </a:rPr>
              <a:t>n</a:t>
            </a:r>
            <a:r>
              <a:rPr lang="en-US" altLang="zh-CN" sz="3600" b="1" err="1" smtClean="0">
                <a:solidFill>
                  <a:srgbClr val="002043"/>
                </a:solidFill>
                <a:latin typeface="+mj-ea"/>
                <a:ea typeface="+mj-ea"/>
              </a:rPr>
              <a:t>everallow</a:t>
            </a: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问题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3"/>
            <a:ext cx="10842625" cy="53352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600" err="1" smtClean="0"/>
              <a:t>neverallow</a:t>
            </a:r>
            <a:r>
              <a:rPr lang="zh-CN" altLang="en-US" sz="1600"/>
              <a:t>问题</a:t>
            </a:r>
            <a:r>
              <a:rPr lang="zh-CN" altLang="en-US" sz="1600" smtClean="0"/>
              <a:t>是根据</a:t>
            </a:r>
            <a:r>
              <a:rPr lang="en-US" altLang="zh-CN" sz="1600" err="1"/>
              <a:t>avc</a:t>
            </a:r>
            <a:r>
              <a:rPr lang="en-US" altLang="zh-CN" sz="1600"/>
              <a:t> log</a:t>
            </a:r>
            <a:r>
              <a:rPr lang="zh-CN" altLang="en-US" sz="1600"/>
              <a:t>添加上权限</a:t>
            </a:r>
            <a:r>
              <a:rPr lang="zh-CN" altLang="en-US" sz="1600" smtClean="0"/>
              <a:t>后出现</a:t>
            </a:r>
            <a:r>
              <a:rPr lang="en-US" altLang="zh-CN" sz="1600" smtClean="0"/>
              <a:t>build error</a:t>
            </a:r>
            <a:r>
              <a:rPr lang="zh-CN" altLang="en-US" sz="1600" smtClean="0"/>
              <a:t>，因为</a:t>
            </a:r>
            <a:r>
              <a:rPr lang="en-US" altLang="zh-CN" sz="1600"/>
              <a:t>G</a:t>
            </a:r>
            <a:r>
              <a:rPr lang="en-US" altLang="zh-CN" sz="1600" smtClean="0"/>
              <a:t>oogle</a:t>
            </a:r>
            <a:r>
              <a:rPr lang="zh-CN" altLang="en-US" sz="1600"/>
              <a:t>在原生代码中限制了不</a:t>
            </a:r>
            <a:r>
              <a:rPr lang="zh-CN" altLang="en-US" sz="1600" smtClean="0"/>
              <a:t>允许添加</a:t>
            </a:r>
            <a:r>
              <a:rPr lang="zh-CN" altLang="en-US" sz="1600"/>
              <a:t>这样的权限。</a:t>
            </a:r>
            <a:endParaRPr lang="en-US" altLang="zh-CN" sz="1600"/>
          </a:p>
          <a:p>
            <a:pPr marL="0" indent="0">
              <a:buNone/>
            </a:pPr>
            <a:endParaRPr lang="en-US" altLang="zh-CN" sz="1600" smtClean="0"/>
          </a:p>
          <a:p>
            <a:pPr marL="0" indent="0">
              <a:buNone/>
            </a:pPr>
            <a:r>
              <a:rPr lang="zh-CN" altLang="en-US" sz="1600" smtClean="0"/>
              <a:t>先</a:t>
            </a:r>
            <a:r>
              <a:rPr lang="zh-CN" altLang="en-US" sz="1600"/>
              <a:t>来看一个常见的</a:t>
            </a:r>
            <a:r>
              <a:rPr lang="en-US" altLang="zh-CN" sz="1600" err="1"/>
              <a:t>neverallow</a:t>
            </a:r>
            <a:r>
              <a:rPr lang="zh-CN" altLang="en-US" sz="1600"/>
              <a:t>的</a:t>
            </a:r>
            <a:r>
              <a:rPr lang="en-US" altLang="zh-CN" sz="1600"/>
              <a:t>log</a:t>
            </a:r>
            <a:r>
              <a:rPr lang="zh-CN" altLang="en-US" sz="1600"/>
              <a:t>以及代码中是如何进行限制的</a:t>
            </a:r>
            <a:r>
              <a:rPr lang="zh-CN" altLang="en-US" sz="1600" smtClean="0"/>
              <a:t>。</a:t>
            </a:r>
            <a:endParaRPr lang="en-US" altLang="zh-CN" sz="1600"/>
          </a:p>
          <a:p>
            <a:pPr marL="0" indent="0">
              <a:buNone/>
            </a:pPr>
            <a:r>
              <a:rPr lang="zh-CN" altLang="en-US" sz="1600"/>
              <a:t>添加权限</a:t>
            </a:r>
            <a:r>
              <a:rPr lang="zh-CN" altLang="en-US" sz="1600" smtClean="0"/>
              <a:t>：</a:t>
            </a:r>
            <a:endParaRPr lang="en-US" altLang="zh-CN" sz="1600" smtClean="0"/>
          </a:p>
          <a:p>
            <a:pPr marL="0" indent="0">
              <a:buNone/>
            </a:pPr>
            <a:r>
              <a:rPr lang="en-US" altLang="zh-CN" sz="1600" smtClean="0"/>
              <a:t>allow </a:t>
            </a:r>
            <a:r>
              <a:rPr lang="en-US" altLang="zh-CN" sz="1600"/>
              <a:t>hal_graphics_composer_default frp_block_device:blk_file { read write open </a:t>
            </a:r>
            <a:r>
              <a:rPr lang="en-US" altLang="zh-CN" sz="1600" smtClean="0"/>
              <a:t>};</a:t>
            </a:r>
            <a:endParaRPr lang="en-US" altLang="zh-CN" sz="1600"/>
          </a:p>
          <a:p>
            <a:pPr marL="0" indent="0">
              <a:buNone/>
            </a:pPr>
            <a:r>
              <a:rPr lang="zh-CN" altLang="en-US" sz="1600"/>
              <a:t>编译报错：</a:t>
            </a:r>
            <a:endParaRPr lang="en-US" altLang="zh-CN" sz="1600"/>
          </a:p>
          <a:p>
            <a:pPr marL="0" indent="0">
              <a:buNone/>
            </a:pPr>
            <a:r>
              <a:rPr lang="en-US" altLang="zh-CN" sz="1600" err="1"/>
              <a:t>libsepol.report_failure</a:t>
            </a:r>
            <a:r>
              <a:rPr lang="en-US" altLang="zh-CN" sz="1600"/>
              <a:t>: </a:t>
            </a:r>
            <a:r>
              <a:rPr lang="en-US" altLang="zh-CN" sz="1600" err="1"/>
              <a:t>neverallow</a:t>
            </a:r>
            <a:r>
              <a:rPr lang="en-US" altLang="zh-CN" sz="1600"/>
              <a:t> on </a:t>
            </a:r>
            <a:r>
              <a:rPr lang="en-US" altLang="zh-CN" sz="1600">
                <a:solidFill>
                  <a:srgbClr val="FF0000"/>
                </a:solidFill>
              </a:rPr>
              <a:t>line </a:t>
            </a:r>
            <a:r>
              <a:rPr lang="en-US" altLang="zh-CN" sz="1600" smtClean="0">
                <a:solidFill>
                  <a:srgbClr val="FF0000"/>
                </a:solidFill>
              </a:rPr>
              <a:t>581 </a:t>
            </a:r>
            <a:r>
              <a:rPr lang="en-US" altLang="zh-CN" sz="1600">
                <a:solidFill>
                  <a:srgbClr val="FF0000"/>
                </a:solidFill>
              </a:rPr>
              <a:t>of system/</a:t>
            </a:r>
            <a:r>
              <a:rPr lang="en-US" altLang="zh-CN" sz="1600" err="1">
                <a:solidFill>
                  <a:srgbClr val="FF0000"/>
                </a:solidFill>
              </a:rPr>
              <a:t>sepolicy</a:t>
            </a:r>
            <a:r>
              <a:rPr lang="en-US" altLang="zh-CN" sz="1600">
                <a:solidFill>
                  <a:srgbClr val="FF0000"/>
                </a:solidFill>
              </a:rPr>
              <a:t>/public/</a:t>
            </a:r>
            <a:r>
              <a:rPr lang="en-US" altLang="zh-CN" sz="1600" err="1">
                <a:solidFill>
                  <a:srgbClr val="FF0000"/>
                </a:solidFill>
              </a:rPr>
              <a:t>domain.te</a:t>
            </a:r>
            <a:r>
              <a:rPr lang="en-US" altLang="zh-CN" sz="1600">
                <a:solidFill>
                  <a:srgbClr val="FF0000"/>
                </a:solidFill>
              </a:rPr>
              <a:t> </a:t>
            </a:r>
            <a:r>
              <a:rPr lang="en-US" altLang="zh-CN" sz="1600"/>
              <a:t>(or line 12110 of </a:t>
            </a:r>
            <a:r>
              <a:rPr lang="en-US" altLang="zh-CN" sz="1600" err="1"/>
              <a:t>policy.conf</a:t>
            </a:r>
            <a:r>
              <a:rPr lang="en-US" altLang="zh-CN" sz="1600"/>
              <a:t>) violated by allow </a:t>
            </a:r>
            <a:r>
              <a:rPr lang="en-US" altLang="zh-CN" sz="1600" err="1"/>
              <a:t>hal_graphics_composer_default</a:t>
            </a:r>
            <a:r>
              <a:rPr lang="en-US" altLang="zh-CN" sz="1600"/>
              <a:t> </a:t>
            </a:r>
            <a:r>
              <a:rPr lang="en-US" altLang="zh-CN" sz="1600" err="1"/>
              <a:t>frp_block_device:blk_file</a:t>
            </a:r>
            <a:r>
              <a:rPr lang="en-US" altLang="zh-CN" sz="1600"/>
              <a:t> { read write open </a:t>
            </a:r>
            <a:r>
              <a:rPr lang="en-US" altLang="zh-CN" sz="1600" smtClean="0"/>
              <a:t>};</a:t>
            </a:r>
          </a:p>
          <a:p>
            <a:pPr marL="0" indent="0">
              <a:buNone/>
            </a:pPr>
            <a:r>
              <a:rPr lang="zh-CN" altLang="en-US" sz="1600" smtClean="0"/>
              <a:t>根据</a:t>
            </a:r>
            <a:r>
              <a:rPr lang="zh-CN" altLang="en-US" sz="1600"/>
              <a:t>编译报错，查找添加权限违背的</a:t>
            </a:r>
            <a:r>
              <a:rPr lang="en-US" altLang="zh-CN" sz="1600" err="1" smtClean="0"/>
              <a:t>neverallow</a:t>
            </a:r>
            <a:r>
              <a:rPr lang="en-US" altLang="zh-CN" sz="1600" smtClean="0"/>
              <a:t>:</a:t>
            </a:r>
          </a:p>
          <a:p>
            <a:pPr marL="0" indent="0">
              <a:buNone/>
            </a:pPr>
            <a:endParaRPr lang="en-US" altLang="zh-CN" sz="1400" b="1"/>
          </a:p>
        </p:txBody>
      </p:sp>
      <p:sp>
        <p:nvSpPr>
          <p:cNvPr id="6" name="文本框 5"/>
          <p:cNvSpPr txBox="1"/>
          <p:nvPr/>
        </p:nvSpPr>
        <p:spPr>
          <a:xfrm>
            <a:off x="686119" y="4252309"/>
            <a:ext cx="4624273" cy="216059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581 </a:t>
            </a:r>
            <a:r>
              <a:rPr lang="en-US" altLang="zh-CN" sz="140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neverallow</a:t>
            </a:r>
            <a:r>
              <a:rPr lang="en-US" altLang="zh-CN" sz="14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{</a:t>
            </a:r>
          </a:p>
          <a:p>
            <a:pPr>
              <a:lnSpc>
                <a:spcPct val="120000"/>
              </a:lnSpc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582  domain</a:t>
            </a:r>
          </a:p>
          <a:p>
            <a:pPr>
              <a:lnSpc>
                <a:spcPct val="120000"/>
              </a:lnSpc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583  -</a:t>
            </a:r>
            <a:r>
              <a:rPr lang="en-US" altLang="zh-CN" sz="140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init</a:t>
            </a: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584  -recovery</a:t>
            </a:r>
          </a:p>
          <a:p>
            <a:pPr>
              <a:lnSpc>
                <a:spcPct val="120000"/>
              </a:lnSpc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585  -</a:t>
            </a:r>
            <a:r>
              <a:rPr lang="en-US" altLang="zh-CN" sz="1400" err="1">
                <a:solidFill>
                  <a:schemeClr val="tx1">
                    <a:lumMod val="75000"/>
                    <a:lumOff val="25000"/>
                  </a:schemeClr>
                </a:solidFill>
              </a:rPr>
              <a:t>system_server</a:t>
            </a: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586  -shell # Shell is further restricted in </a:t>
            </a:r>
            <a:r>
              <a:rPr lang="en-US" altLang="zh-CN" sz="1400" err="1">
                <a:solidFill>
                  <a:schemeClr val="tx1">
                    <a:lumMod val="75000"/>
                    <a:lumOff val="25000"/>
                  </a:schemeClr>
                </a:solidFill>
              </a:rPr>
              <a:t>shell.te</a:t>
            </a: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587  -</a:t>
            </a:r>
            <a:r>
              <a:rPr lang="en-US" altLang="zh-CN" sz="1400" err="1">
                <a:solidFill>
                  <a:schemeClr val="tx1">
                    <a:lumMod val="75000"/>
                    <a:lumOff val="25000"/>
                  </a:schemeClr>
                </a:solidFill>
              </a:rPr>
              <a:t>ueventd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 # Further restricted in </a:t>
            </a:r>
            <a:r>
              <a:rPr lang="en-US" altLang="zh-CN" sz="1400" err="1">
                <a:solidFill>
                  <a:schemeClr val="tx1">
                    <a:lumMod val="75000"/>
                    <a:lumOff val="25000"/>
                  </a:schemeClr>
                </a:solidFill>
              </a:rPr>
              <a:t>ueventd.te</a:t>
            </a:r>
            <a:endParaRPr lang="en-US" altLang="zh-CN" sz="14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588} </a:t>
            </a:r>
            <a:r>
              <a:rPr lang="en-US" altLang="zh-CN" sz="140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frp_block_device:blk_file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400" err="1">
                <a:solidFill>
                  <a:schemeClr val="tx1">
                    <a:lumMod val="75000"/>
                    <a:lumOff val="25000"/>
                  </a:schemeClr>
                </a:solidFill>
              </a:rPr>
              <a:t>no_rw_file_perms</a:t>
            </a:r>
            <a:r>
              <a:rPr lang="en-US" altLang="zh-CN" sz="1400">
                <a:solidFill>
                  <a:schemeClr val="tx1">
                    <a:lumMod val="75000"/>
                    <a:lumOff val="25000"/>
                  </a:schemeClr>
                </a:solidFill>
              </a:rPr>
              <a:t>;</a:t>
            </a:r>
            <a:endParaRPr lang="zh-CN" altLang="en-US" sz="140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782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3.5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204050"/>
            <a:ext cx="6211288" cy="7007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b="1" err="1">
                <a:solidFill>
                  <a:srgbClr val="002043"/>
                </a:solidFill>
                <a:latin typeface="+mj-ea"/>
                <a:ea typeface="+mj-ea"/>
              </a:rPr>
              <a:t>n</a:t>
            </a:r>
            <a:r>
              <a:rPr lang="en-US" altLang="zh-CN" sz="3600" b="1" err="1" smtClean="0">
                <a:solidFill>
                  <a:srgbClr val="002043"/>
                </a:solidFill>
                <a:latin typeface="+mj-ea"/>
                <a:ea typeface="+mj-ea"/>
              </a:rPr>
              <a:t>everallow</a:t>
            </a: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问题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3"/>
            <a:ext cx="10842625" cy="53352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600" err="1"/>
              <a:t>Neverallow</a:t>
            </a:r>
            <a:r>
              <a:rPr lang="zh-CN" altLang="en-US" sz="1600"/>
              <a:t>问题比较复杂，有一些问题可以通过修改</a:t>
            </a:r>
            <a:r>
              <a:rPr lang="en-US" altLang="zh-CN" sz="1600" err="1"/>
              <a:t>selinux</a:t>
            </a:r>
            <a:r>
              <a:rPr lang="zh-CN" altLang="en-US" sz="1600"/>
              <a:t>相关内容来绕开，有一些是无法绕开的</a:t>
            </a:r>
            <a:r>
              <a:rPr lang="zh-CN" altLang="en-US" sz="1600" smtClean="0"/>
              <a:t>。</a:t>
            </a:r>
            <a:endParaRPr lang="en-US" altLang="zh-CN" sz="1600"/>
          </a:p>
          <a:p>
            <a:pPr marL="0" indent="0">
              <a:buNone/>
            </a:pPr>
            <a:endParaRPr lang="en-US" altLang="zh-CN" sz="1000"/>
          </a:p>
          <a:p>
            <a:pPr marL="0" indent="0">
              <a:buNone/>
            </a:pPr>
            <a:r>
              <a:rPr lang="zh-CN" altLang="en-US" sz="1600" smtClean="0"/>
              <a:t>来看</a:t>
            </a:r>
            <a:r>
              <a:rPr lang="zh-CN" altLang="en-US" sz="1600"/>
              <a:t>一个可以绕开的例子：</a:t>
            </a:r>
            <a:endParaRPr lang="en-US" altLang="zh-CN" sz="1600"/>
          </a:p>
          <a:p>
            <a:pPr marL="0" indent="0">
              <a:buNone/>
            </a:pPr>
            <a:r>
              <a:rPr lang="zh-CN" altLang="en-US" sz="1600"/>
              <a:t>例：</a:t>
            </a:r>
            <a:r>
              <a:rPr lang="zh-CN" altLang="zh-CN" sz="1600" smtClean="0"/>
              <a:t>添加</a:t>
            </a:r>
            <a:r>
              <a:rPr lang="en-US" altLang="zh-CN" sz="1600" smtClean="0"/>
              <a:t> allow </a:t>
            </a:r>
            <a:r>
              <a:rPr lang="en-US" altLang="zh-CN" sz="1600" err="1"/>
              <a:t>system_app</a:t>
            </a:r>
            <a:r>
              <a:rPr lang="en-US" altLang="zh-CN" sz="1600"/>
              <a:t> </a:t>
            </a:r>
            <a:r>
              <a:rPr lang="en-US" altLang="zh-CN" sz="1600" err="1"/>
              <a:t>sysfs:file</a:t>
            </a:r>
            <a:r>
              <a:rPr lang="en-US" altLang="zh-CN" sz="1600"/>
              <a:t> {write}; </a:t>
            </a:r>
            <a:r>
              <a:rPr lang="zh-CN" altLang="zh-CN" sz="1600"/>
              <a:t>进行</a:t>
            </a:r>
            <a:r>
              <a:rPr lang="zh-CN" altLang="zh-CN" sz="1600" smtClean="0"/>
              <a:t>编译</a:t>
            </a:r>
            <a:r>
              <a:rPr lang="zh-CN" altLang="en-US" sz="1600" smtClean="0"/>
              <a:t>，出现</a:t>
            </a:r>
            <a:r>
              <a:rPr lang="en-US" altLang="zh-CN" sz="1600" err="1"/>
              <a:t>nev</a:t>
            </a:r>
            <a:r>
              <a:rPr lang="zh-CN" altLang="zh-CN" sz="1600"/>
              <a:t>e</a:t>
            </a:r>
            <a:r>
              <a:rPr lang="en-US" altLang="zh-CN" sz="1600" err="1"/>
              <a:t>rallow</a:t>
            </a:r>
            <a:r>
              <a:rPr lang="zh-CN" altLang="zh-CN" sz="1600" smtClean="0"/>
              <a:t>编译报错</a:t>
            </a:r>
            <a:r>
              <a:rPr lang="zh-CN" altLang="en-US" sz="1600" smtClean="0"/>
              <a:t>。</a:t>
            </a:r>
            <a:endParaRPr lang="en-US" altLang="zh-CN" sz="1600" smtClean="0"/>
          </a:p>
          <a:p>
            <a:pPr marL="0" indent="0">
              <a:buNone/>
            </a:pPr>
            <a:r>
              <a:rPr lang="zh-CN" altLang="zh-CN" sz="1600" smtClean="0"/>
              <a:t>原因： </a:t>
            </a:r>
            <a:r>
              <a:rPr lang="en-US" altLang="zh-CN" sz="1600" err="1" smtClean="0"/>
              <a:t>neverallow</a:t>
            </a:r>
            <a:r>
              <a:rPr lang="en-US" altLang="zh-CN" sz="1600" smtClean="0"/>
              <a:t> </a:t>
            </a:r>
            <a:r>
              <a:rPr lang="en-US" altLang="zh-CN" sz="1600"/>
              <a:t>{ </a:t>
            </a:r>
            <a:r>
              <a:rPr lang="en-US" altLang="zh-CN" sz="1600" err="1"/>
              <a:t>appdomain</a:t>
            </a:r>
            <a:r>
              <a:rPr lang="en-US" altLang="zh-CN" sz="1600"/>
              <a:t> -</a:t>
            </a:r>
            <a:r>
              <a:rPr lang="en-US" altLang="zh-CN" sz="1600" err="1"/>
              <a:t>bluetooth</a:t>
            </a:r>
            <a:r>
              <a:rPr lang="en-US" altLang="zh-CN" sz="1600"/>
              <a:t> -</a:t>
            </a:r>
            <a:r>
              <a:rPr lang="en-US" altLang="zh-CN" sz="1600" err="1"/>
              <a:t>nfc</a:t>
            </a:r>
            <a:r>
              <a:rPr lang="en-US" altLang="zh-CN" sz="1600"/>
              <a:t> </a:t>
            </a:r>
            <a:r>
              <a:rPr lang="en-US" altLang="zh-CN" sz="1600" smtClean="0"/>
              <a:t>} </a:t>
            </a:r>
            <a:r>
              <a:rPr lang="en-US" altLang="zh-CN" sz="1600" err="1" smtClean="0"/>
              <a:t>sysfs:dir_file_class_set</a:t>
            </a:r>
            <a:r>
              <a:rPr lang="en-US" altLang="zh-CN" sz="1600" smtClean="0"/>
              <a:t> </a:t>
            </a:r>
            <a:r>
              <a:rPr lang="en-US" altLang="zh-CN" sz="1600"/>
              <a:t>write;</a:t>
            </a:r>
            <a:endParaRPr lang="zh-CN" altLang="zh-CN" sz="1600"/>
          </a:p>
          <a:p>
            <a:pPr marL="0" indent="0">
              <a:buNone/>
            </a:pPr>
            <a:r>
              <a:rPr lang="en-US" altLang="zh-CN" sz="1600" smtClean="0"/>
              <a:t>Google</a:t>
            </a:r>
            <a:r>
              <a:rPr lang="zh-CN" altLang="zh-CN" sz="1600"/>
              <a:t>不允许应用进程写</a:t>
            </a:r>
            <a:r>
              <a:rPr lang="en-US" altLang="zh-CN" sz="1600" err="1"/>
              <a:t>sysfs</a:t>
            </a:r>
            <a:r>
              <a:rPr lang="zh-CN" altLang="zh-CN" sz="1600"/>
              <a:t>类型的文件</a:t>
            </a:r>
            <a:r>
              <a:rPr lang="zh-CN" altLang="zh-CN" sz="1600" smtClean="0"/>
              <a:t>，</a:t>
            </a:r>
            <a:r>
              <a:rPr lang="zh-CN" altLang="en-US" sz="1600" smtClean="0"/>
              <a:t>通过查看代码</a:t>
            </a:r>
            <a:r>
              <a:rPr lang="zh-CN" altLang="en-US" sz="1600"/>
              <a:t>发现，</a:t>
            </a:r>
            <a:r>
              <a:rPr lang="en-US" altLang="zh-CN" sz="1600" err="1"/>
              <a:t>sysfs</a:t>
            </a:r>
            <a:r>
              <a:rPr lang="zh-CN" altLang="en-US" sz="1600"/>
              <a:t>是</a:t>
            </a:r>
            <a:r>
              <a:rPr lang="en-US" altLang="zh-CN" sz="1600"/>
              <a:t>/sys</a:t>
            </a:r>
            <a:r>
              <a:rPr lang="zh-CN" altLang="en-US" sz="1600"/>
              <a:t>的安全上下文，也就是</a:t>
            </a:r>
            <a:r>
              <a:rPr lang="en-US" altLang="zh-CN" sz="1600"/>
              <a:t>/sys</a:t>
            </a:r>
            <a:r>
              <a:rPr lang="zh-CN" altLang="en-US" sz="1600"/>
              <a:t>目录下的文件及文件夹，</a:t>
            </a:r>
            <a:r>
              <a:rPr lang="zh-CN" altLang="en-US" sz="1600" smtClean="0"/>
              <a:t>如果没有</a:t>
            </a:r>
            <a:r>
              <a:rPr lang="zh-CN" altLang="en-US" sz="1600"/>
              <a:t>给它定义安全上下文的话</a:t>
            </a:r>
            <a:r>
              <a:rPr lang="zh-CN" altLang="en-US" sz="1600" smtClean="0"/>
              <a:t>，则会</a:t>
            </a:r>
            <a:r>
              <a:rPr lang="zh-CN" altLang="en-US" sz="1600"/>
              <a:t>默认继承父目录的安全上下文。</a:t>
            </a:r>
            <a:r>
              <a:rPr lang="zh-CN" altLang="en-US" sz="1600" smtClean="0"/>
              <a:t>所以</a:t>
            </a:r>
            <a:r>
              <a:rPr lang="zh-CN" altLang="en-US" sz="1600"/>
              <a:t>该</a:t>
            </a:r>
            <a:r>
              <a:rPr lang="zh-CN" altLang="en-US" sz="1600" smtClean="0"/>
              <a:t>问题可以</a:t>
            </a:r>
            <a:r>
              <a:rPr lang="zh-CN" altLang="en-US" sz="1600"/>
              <a:t>通过</a:t>
            </a:r>
            <a:r>
              <a:rPr lang="zh-CN" altLang="zh-CN" sz="1600"/>
              <a:t>自定义</a:t>
            </a:r>
            <a:r>
              <a:rPr lang="en-US" altLang="zh-CN" sz="1600"/>
              <a:t>type</a:t>
            </a:r>
            <a:r>
              <a:rPr lang="zh-CN" altLang="zh-CN" sz="1600"/>
              <a:t>，更改客体的安全上下文</a:t>
            </a:r>
            <a:r>
              <a:rPr lang="zh-CN" altLang="en-US" sz="1600"/>
              <a:t>来尝试解决。</a:t>
            </a:r>
            <a:endParaRPr lang="zh-CN" altLang="zh-CN" sz="1600"/>
          </a:p>
          <a:p>
            <a:endParaRPr lang="en-US" altLang="zh-CN" sz="1000" b="1"/>
          </a:p>
          <a:p>
            <a:r>
              <a:rPr lang="zh-CN" altLang="zh-CN" sz="1600"/>
              <a:t>解决办法</a:t>
            </a:r>
            <a:r>
              <a:rPr lang="en-US" altLang="zh-CN" sz="1600"/>
              <a:t>: </a:t>
            </a:r>
            <a:endParaRPr lang="zh-CN" altLang="zh-CN" sz="1600"/>
          </a:p>
          <a:p>
            <a:pPr marL="457200" lvl="1" indent="0">
              <a:buNone/>
            </a:pPr>
            <a:r>
              <a:rPr lang="en-US" altLang="zh-CN" sz="1600"/>
              <a:t>(1) </a:t>
            </a:r>
            <a:r>
              <a:rPr lang="zh-CN" altLang="zh-CN" sz="1600"/>
              <a:t>参考原来的类型</a:t>
            </a:r>
            <a:r>
              <a:rPr lang="en-US" altLang="zh-CN" sz="1600" err="1"/>
              <a:t>sysfs</a:t>
            </a:r>
            <a:r>
              <a:rPr lang="zh-CN" altLang="zh-CN" sz="1600"/>
              <a:t>定义一种新</a:t>
            </a:r>
            <a:r>
              <a:rPr lang="en-US" altLang="zh-CN" sz="1600"/>
              <a:t>type</a:t>
            </a:r>
            <a:r>
              <a:rPr lang="zh-CN" altLang="zh-CN" sz="1600"/>
              <a:t>，</a:t>
            </a:r>
            <a:r>
              <a:rPr lang="en-US" altLang="zh-CN" sz="1600"/>
              <a:t>type</a:t>
            </a:r>
            <a:r>
              <a:rPr lang="zh-CN" altLang="zh-CN" sz="1600"/>
              <a:t>名字自定义 </a:t>
            </a:r>
          </a:p>
          <a:p>
            <a:pPr marL="457200" lvl="1" indent="0">
              <a:buNone/>
            </a:pPr>
            <a:r>
              <a:rPr lang="en-US" altLang="zh-CN" sz="1600" smtClean="0"/>
              <a:t>//</a:t>
            </a:r>
            <a:r>
              <a:rPr lang="zh-CN" altLang="zh-CN" sz="1600"/>
              <a:t>根据被操作文件类型将其放入</a:t>
            </a:r>
            <a:r>
              <a:rPr lang="en-US" altLang="zh-CN" sz="1600"/>
              <a:t>vendor</a:t>
            </a:r>
            <a:r>
              <a:rPr lang="zh-CN" altLang="zh-CN" sz="1600"/>
              <a:t>文件夹里的</a:t>
            </a:r>
            <a:r>
              <a:rPr lang="en-US" altLang="zh-CN" sz="1600" err="1"/>
              <a:t>file.te</a:t>
            </a:r>
            <a:r>
              <a:rPr lang="zh-CN" altLang="zh-CN" sz="1600"/>
              <a:t>或者</a:t>
            </a:r>
            <a:r>
              <a:rPr lang="en-US" altLang="zh-CN" sz="1600"/>
              <a:t>system</a:t>
            </a:r>
            <a:r>
              <a:rPr lang="zh-CN" altLang="zh-CN" sz="1600"/>
              <a:t>文件里的</a:t>
            </a:r>
            <a:r>
              <a:rPr lang="en-US" altLang="zh-CN" sz="1600" err="1"/>
              <a:t>file.te</a:t>
            </a:r>
            <a:endParaRPr lang="zh-CN" altLang="zh-CN" sz="1600"/>
          </a:p>
          <a:p>
            <a:pPr marL="457200" lvl="1" indent="0">
              <a:buNone/>
            </a:pPr>
            <a:r>
              <a:rPr lang="en-US" altLang="zh-CN" sz="1600"/>
              <a:t>+type </a:t>
            </a:r>
            <a:r>
              <a:rPr lang="en-US" altLang="zh-CN" sz="1600" err="1"/>
              <a:t>sysfs_xxx</a:t>
            </a:r>
            <a:r>
              <a:rPr lang="en-US" altLang="zh-CN" sz="1600"/>
              <a:t>, </a:t>
            </a:r>
            <a:r>
              <a:rPr lang="en-US" altLang="zh-CN" sz="1600" err="1"/>
              <a:t>fs_type,sysfs_type</a:t>
            </a:r>
            <a:r>
              <a:rPr lang="en-US" altLang="zh-CN" sz="1600"/>
              <a:t>;</a:t>
            </a:r>
            <a:endParaRPr lang="zh-CN" altLang="zh-CN" sz="1600"/>
          </a:p>
          <a:p>
            <a:pPr marL="457200" lvl="1" indent="0">
              <a:buNone/>
            </a:pPr>
            <a:r>
              <a:rPr lang="en-US" altLang="zh-CN" sz="1600" smtClean="0"/>
              <a:t>(2) </a:t>
            </a:r>
            <a:r>
              <a:rPr lang="zh-CN" altLang="zh-CN" sz="1600" smtClean="0"/>
              <a:t>使用</a:t>
            </a:r>
            <a:r>
              <a:rPr lang="zh-CN" altLang="zh-CN" sz="1600"/>
              <a:t>新定义的</a:t>
            </a:r>
            <a:r>
              <a:rPr lang="en-US" altLang="zh-CN" sz="1600" smtClean="0"/>
              <a:t>type</a:t>
            </a:r>
            <a:r>
              <a:rPr lang="zh-CN" altLang="en-US" sz="1600" smtClean="0"/>
              <a:t>在</a:t>
            </a:r>
            <a:r>
              <a:rPr lang="en-US" altLang="zh-CN" sz="1600" err="1" smtClean="0"/>
              <a:t>file_context</a:t>
            </a:r>
            <a:r>
              <a:rPr lang="zh-CN" altLang="en-US" sz="1600" smtClean="0"/>
              <a:t>中</a:t>
            </a:r>
            <a:r>
              <a:rPr lang="zh-CN" altLang="zh-CN" sz="1600" smtClean="0"/>
              <a:t>为</a:t>
            </a:r>
            <a:r>
              <a:rPr lang="zh-CN" altLang="zh-CN" sz="1600"/>
              <a:t>目标文件配置安全上下文 </a:t>
            </a:r>
          </a:p>
          <a:p>
            <a:pPr marL="457200" lvl="1" indent="0">
              <a:buNone/>
            </a:pPr>
            <a:r>
              <a:rPr lang="en-US" altLang="zh-CN" sz="1600" smtClean="0"/>
              <a:t>+/</a:t>
            </a:r>
            <a:r>
              <a:rPr lang="en-US" altLang="zh-CN" sz="1600"/>
              <a:t>xxx/xxx (</a:t>
            </a:r>
            <a:r>
              <a:rPr lang="zh-CN" altLang="zh-CN" sz="1600"/>
              <a:t>目标文件路径</a:t>
            </a:r>
            <a:r>
              <a:rPr lang="en-US" altLang="zh-CN" sz="1600"/>
              <a:t>)    u:object_r:sysfs_xxx:s0 </a:t>
            </a:r>
            <a:endParaRPr lang="zh-CN" altLang="zh-CN" sz="1600"/>
          </a:p>
          <a:p>
            <a:pPr marL="457200" lvl="1" indent="0">
              <a:buNone/>
            </a:pPr>
            <a:r>
              <a:rPr lang="en-US" altLang="zh-CN" sz="1600"/>
              <a:t>(3) </a:t>
            </a:r>
            <a:r>
              <a:rPr lang="zh-CN" altLang="zh-CN" sz="1600"/>
              <a:t>重新赋予主体进程访问新类型文件的权限</a:t>
            </a:r>
          </a:p>
          <a:p>
            <a:pPr marL="457200" lvl="1" indent="0">
              <a:buNone/>
            </a:pPr>
            <a:r>
              <a:rPr lang="en-US" altLang="zh-CN" sz="1600"/>
              <a:t>device/xxx/</a:t>
            </a:r>
            <a:r>
              <a:rPr lang="en-US" altLang="zh-CN" sz="1600" err="1"/>
              <a:t>system_app.te</a:t>
            </a:r>
            <a:r>
              <a:rPr lang="zh-CN" altLang="zh-CN" sz="1600"/>
              <a:t>： </a:t>
            </a:r>
          </a:p>
          <a:p>
            <a:pPr marL="457200" lvl="1" indent="0">
              <a:buNone/>
            </a:pPr>
            <a:r>
              <a:rPr lang="en-US" altLang="zh-CN" sz="1600"/>
              <a:t>+allow </a:t>
            </a:r>
            <a:r>
              <a:rPr lang="en-US" altLang="zh-CN" sz="1600" err="1"/>
              <a:t>system_app</a:t>
            </a:r>
            <a:r>
              <a:rPr lang="en-US" altLang="zh-CN" sz="1600"/>
              <a:t> </a:t>
            </a:r>
            <a:r>
              <a:rPr lang="en-US" altLang="zh-CN" sz="1600" err="1"/>
              <a:t>sysfs_xxx:file</a:t>
            </a:r>
            <a:r>
              <a:rPr lang="en-US" altLang="zh-CN" sz="1600"/>
              <a:t> {  write  }; </a:t>
            </a:r>
            <a:endParaRPr lang="zh-CN" altLang="zh-CN" sz="1600"/>
          </a:p>
          <a:p>
            <a:pPr marL="0" indent="0">
              <a:buNone/>
            </a:pPr>
            <a:endParaRPr lang="en-US" altLang="zh-CN" sz="1400" b="1"/>
          </a:p>
        </p:txBody>
      </p:sp>
    </p:spTree>
    <p:extLst>
      <p:ext uri="{BB962C8B-B14F-4D97-AF65-F5344CB8AC3E}">
        <p14:creationId xmlns:p14="http://schemas.microsoft.com/office/powerpoint/2010/main" val="3019996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3.5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175870"/>
            <a:ext cx="8205912" cy="7571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为新增文件配置安全上下文并添加权限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2"/>
            <a:ext cx="10842625" cy="550318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zh-CN" sz="1600"/>
              <a:t>首先文件分为</a:t>
            </a:r>
            <a:r>
              <a:rPr lang="zh-CN" altLang="zh-CN" sz="1600" b="1"/>
              <a:t>虚拟文件</a:t>
            </a:r>
            <a:r>
              <a:rPr lang="zh-CN" altLang="en-US" sz="1600" b="1"/>
              <a:t>系统</a:t>
            </a:r>
            <a:r>
              <a:rPr lang="zh-CN" altLang="zh-CN" sz="1600" b="1"/>
              <a:t>文件</a:t>
            </a:r>
            <a:r>
              <a:rPr lang="zh-CN" altLang="zh-CN" sz="1600"/>
              <a:t>和</a:t>
            </a:r>
            <a:r>
              <a:rPr lang="zh-CN" altLang="en-US" sz="1600" b="1"/>
              <a:t>磁盘</a:t>
            </a:r>
            <a:r>
              <a:rPr lang="zh-CN" altLang="zh-CN" sz="1600" b="1"/>
              <a:t>文件</a:t>
            </a:r>
            <a:r>
              <a:rPr lang="zh-CN" altLang="en-US" sz="1600" b="1"/>
              <a:t>系统</a:t>
            </a:r>
            <a:r>
              <a:rPr lang="zh-CN" altLang="zh-CN" sz="1600" b="1"/>
              <a:t>文件</a:t>
            </a:r>
            <a:r>
              <a:rPr lang="zh-CN" altLang="zh-CN" sz="1600"/>
              <a:t>，</a:t>
            </a:r>
            <a:r>
              <a:rPr lang="zh-CN" altLang="en-US" sz="1600"/>
              <a:t>这两种类型的文件在配置安全上下文的时候会有</a:t>
            </a:r>
            <a:r>
              <a:rPr lang="zh-CN" altLang="en-US" sz="1600" smtClean="0"/>
              <a:t>区别</a:t>
            </a:r>
            <a:endParaRPr lang="en-US" altLang="zh-CN" sz="1600" smtClean="0"/>
          </a:p>
          <a:p>
            <a:pPr lvl="1"/>
            <a:r>
              <a:rPr lang="zh-CN" altLang="en-US" sz="1600" smtClean="0"/>
              <a:t>虚拟</a:t>
            </a:r>
            <a:r>
              <a:rPr lang="zh-CN" altLang="en-US" sz="1600"/>
              <a:t>文件系统中文件安全上下文的配置</a:t>
            </a:r>
            <a:r>
              <a:rPr lang="zh-CN" altLang="en-US" sz="1600" smtClean="0"/>
              <a:t>在 </a:t>
            </a:r>
            <a:r>
              <a:rPr lang="en-US" altLang="zh-CN" sz="1600" err="1" smtClean="0"/>
              <a:t>genfs_contexts</a:t>
            </a:r>
            <a:r>
              <a:rPr lang="en-US" altLang="zh-CN" sz="1600" smtClean="0"/>
              <a:t> </a:t>
            </a:r>
            <a:r>
              <a:rPr lang="zh-CN" altLang="en-US" sz="1600" smtClean="0"/>
              <a:t>中；</a:t>
            </a:r>
            <a:endParaRPr lang="en-US" altLang="zh-CN" sz="1600" smtClean="0"/>
          </a:p>
          <a:p>
            <a:pPr lvl="1"/>
            <a:r>
              <a:rPr lang="zh-CN" altLang="en-US" sz="1600" smtClean="0"/>
              <a:t>磁盘</a:t>
            </a:r>
            <a:r>
              <a:rPr lang="zh-CN" altLang="zh-CN" sz="1600" smtClean="0"/>
              <a:t>文件</a:t>
            </a:r>
            <a:r>
              <a:rPr lang="zh-CN" altLang="en-US" sz="1600"/>
              <a:t>系统中</a:t>
            </a:r>
            <a:r>
              <a:rPr lang="zh-CN" altLang="zh-CN" sz="1600"/>
              <a:t>文件</a:t>
            </a:r>
            <a:r>
              <a:rPr lang="zh-CN" altLang="en-US" sz="1600"/>
              <a:t>安全上下文的配置</a:t>
            </a:r>
            <a:r>
              <a:rPr lang="zh-CN" altLang="en-US" sz="1600" smtClean="0"/>
              <a:t>在 </a:t>
            </a:r>
            <a:r>
              <a:rPr lang="en-US" altLang="zh-CN" sz="1600" err="1" smtClean="0"/>
              <a:t>file_contexts</a:t>
            </a:r>
            <a:r>
              <a:rPr lang="en-US" altLang="zh-CN" sz="1600" smtClean="0"/>
              <a:t> </a:t>
            </a:r>
            <a:r>
              <a:rPr lang="zh-CN" altLang="en-US" sz="1600" smtClean="0"/>
              <a:t>中</a:t>
            </a:r>
            <a:r>
              <a:rPr lang="zh-CN" altLang="zh-CN" sz="1600" smtClean="0"/>
              <a:t>；</a:t>
            </a:r>
            <a:endParaRPr lang="en-US" altLang="zh-CN" sz="1600" smtClean="0"/>
          </a:p>
          <a:p>
            <a:pPr marL="0" indent="0">
              <a:buNone/>
            </a:pPr>
            <a:endParaRPr lang="en-US" altLang="zh-CN" sz="1600"/>
          </a:p>
          <a:p>
            <a:r>
              <a:rPr lang="zh-CN" altLang="en-US" sz="1600" b="1"/>
              <a:t>这两个文件中的配置方法</a:t>
            </a:r>
            <a:r>
              <a:rPr lang="zh-CN" altLang="en-US" sz="1600" b="1" smtClean="0"/>
              <a:t>有所不同</a:t>
            </a:r>
            <a:endParaRPr lang="en-US" altLang="zh-CN" sz="1600" b="1" smtClean="0"/>
          </a:p>
          <a:p>
            <a:pPr marL="342900" indent="-342900">
              <a:buFont typeface="+mj-lt"/>
              <a:buAutoNum type="arabicPeriod"/>
            </a:pPr>
            <a:r>
              <a:rPr lang="en-US" altLang="zh-CN" sz="1600" err="1" smtClean="0"/>
              <a:t>file_contexts</a:t>
            </a:r>
            <a:r>
              <a:rPr lang="zh-CN" altLang="en-US" sz="1600"/>
              <a:t>中文件安全上下文的配置：</a:t>
            </a:r>
            <a:endParaRPr lang="en-US" altLang="zh-CN" sz="1600"/>
          </a:p>
          <a:p>
            <a:pPr marL="457200" lvl="1" indent="0">
              <a:buNone/>
            </a:pPr>
            <a:r>
              <a:rPr lang="en-US" altLang="zh-CN" sz="1600" smtClean="0">
                <a:hlinkClick r:id="rId2"/>
              </a:rPr>
              <a:t>data/vendor/</a:t>
            </a:r>
            <a:r>
              <a:rPr lang="en-US" altLang="zh-CN" sz="1600" err="1" smtClean="0">
                <a:hlinkClick r:id="rId2"/>
              </a:rPr>
              <a:t>wifi</a:t>
            </a:r>
            <a:r>
              <a:rPr lang="en-US" altLang="zh-CN" sz="1600" smtClean="0">
                <a:hlinkClick r:id="rId2"/>
              </a:rPr>
              <a:t>/</a:t>
            </a:r>
            <a:r>
              <a:rPr lang="en-US" altLang="zh-CN" sz="1600" err="1" smtClean="0">
                <a:hlinkClick r:id="rId2"/>
              </a:rPr>
              <a:t>hostapd</a:t>
            </a:r>
            <a:r>
              <a:rPr lang="en-US" altLang="zh-CN" sz="1600" smtClean="0"/>
              <a:t>(/.*)?    </a:t>
            </a:r>
            <a:r>
              <a:rPr lang="en-US" altLang="zh-CN" sz="1600"/>
              <a:t>u:object_r:hostapd_data_file:s0</a:t>
            </a:r>
          </a:p>
          <a:p>
            <a:pPr marL="0" indent="0">
              <a:buNone/>
            </a:pPr>
            <a:r>
              <a:rPr lang="zh-CN" altLang="en-US" sz="1600" smtClean="0"/>
              <a:t>        这里</a:t>
            </a:r>
            <a:r>
              <a:rPr lang="zh-CN" altLang="en-US" sz="1600"/>
              <a:t>的路径可以是链接路径，这个对于配置</a:t>
            </a:r>
            <a:r>
              <a:rPr lang="en-US" altLang="zh-CN" sz="1600"/>
              <a:t>block</a:t>
            </a:r>
            <a:r>
              <a:rPr lang="zh-CN" altLang="en-US" sz="1600"/>
              <a:t>的安全上下文尤其好用，下面是一个例子：</a:t>
            </a:r>
            <a:endParaRPr lang="en-US" altLang="zh-CN" sz="1600"/>
          </a:p>
          <a:p>
            <a:pPr marL="457200" lvl="1" indent="0">
              <a:buNone/>
            </a:pPr>
            <a:r>
              <a:rPr lang="en-US" altLang="zh-CN" sz="1600">
                <a:hlinkClick r:id="rId3"/>
              </a:rPr>
              <a:t>-/dev/block/mmcblk0p11</a:t>
            </a:r>
            <a:r>
              <a:rPr lang="en-US" altLang="zh-CN" sz="1600"/>
              <a:t>        </a:t>
            </a:r>
            <a:r>
              <a:rPr lang="en-US" altLang="zh-CN" sz="1600" smtClean="0"/>
              <a:t>	u:object_r:ubootlog_block_device:s0</a:t>
            </a:r>
            <a:endParaRPr lang="en-US" altLang="zh-CN" sz="1600"/>
          </a:p>
          <a:p>
            <a:pPr marL="457200" lvl="1" indent="0">
              <a:buNone/>
            </a:pPr>
            <a:r>
              <a:rPr lang="en-US" altLang="zh-CN" sz="1600"/>
              <a:t>+/dev/block/by-name/</a:t>
            </a:r>
            <a:r>
              <a:rPr lang="en-US" altLang="zh-CN" sz="1600" err="1"/>
              <a:t>uboot_log</a:t>
            </a:r>
            <a:r>
              <a:rPr lang="en-US" altLang="zh-CN" sz="1600"/>
              <a:t>  </a:t>
            </a:r>
            <a:r>
              <a:rPr lang="en-US" altLang="zh-CN" sz="1600" smtClean="0"/>
              <a:t>	u:object_r:ubootlog_block_device:s0    </a:t>
            </a:r>
            <a:endParaRPr lang="en-US" altLang="zh-CN" sz="1600"/>
          </a:p>
          <a:p>
            <a:pPr marL="457200" lvl="1" indent="0">
              <a:buNone/>
            </a:pPr>
            <a:r>
              <a:rPr lang="zh-CN" altLang="en-US" sz="1600"/>
              <a:t>我们使用第二种的配置方法而不是用第一种，是因为第二种更为灵活，不会随着分区表的变化而变化</a:t>
            </a:r>
            <a:r>
              <a:rPr lang="zh-CN" altLang="en-US" sz="1600" smtClean="0"/>
              <a:t>。</a:t>
            </a:r>
            <a:endParaRPr lang="en-US" altLang="zh-CN" sz="1600" smtClean="0"/>
          </a:p>
          <a:p>
            <a:pPr marL="457200" lvl="1" indent="0">
              <a:buNone/>
            </a:pPr>
            <a:endParaRPr lang="en-US" altLang="zh-CN" sz="1400"/>
          </a:p>
          <a:p>
            <a:pPr marL="457200" lvl="1" indent="0">
              <a:buNone/>
            </a:pPr>
            <a:endParaRPr lang="en-US" altLang="zh-CN" sz="1000" b="1"/>
          </a:p>
          <a:p>
            <a:pPr marL="0" indent="0">
              <a:buNone/>
            </a:pPr>
            <a:endParaRPr lang="en-US" altLang="zh-CN" sz="1400" b="1"/>
          </a:p>
        </p:txBody>
      </p:sp>
    </p:spTree>
    <p:extLst>
      <p:ext uri="{BB962C8B-B14F-4D97-AF65-F5344CB8AC3E}">
        <p14:creationId xmlns:p14="http://schemas.microsoft.com/office/powerpoint/2010/main" val="479682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3.5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175870"/>
            <a:ext cx="8205912" cy="7571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为新增文件配置安全上下文并添加权限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2"/>
            <a:ext cx="10842625" cy="550318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 startAt="2"/>
            </a:pPr>
            <a:r>
              <a:rPr lang="en-US" altLang="zh-CN" sz="1600" err="1" smtClean="0"/>
              <a:t>genfs_contexts</a:t>
            </a:r>
            <a:r>
              <a:rPr lang="zh-CN" altLang="en-US" sz="1600"/>
              <a:t>中文件安全上下文的配置</a:t>
            </a:r>
            <a:r>
              <a:rPr lang="zh-CN" altLang="en-US" sz="1600" smtClean="0"/>
              <a:t>：</a:t>
            </a:r>
            <a:endParaRPr lang="en-US" altLang="zh-CN" sz="1600" smtClean="0"/>
          </a:p>
          <a:p>
            <a:pPr marL="0" indent="0">
              <a:buNone/>
            </a:pPr>
            <a:endParaRPr lang="en-US" altLang="zh-CN" sz="1600" b="1"/>
          </a:p>
          <a:p>
            <a:pPr marL="800100" lvl="1" indent="-342900">
              <a:buFont typeface="+mj-lt"/>
              <a:buAutoNum type="alphaLcParenR"/>
            </a:pPr>
            <a:r>
              <a:rPr lang="zh-CN" altLang="en-US" sz="1600" smtClean="0">
                <a:solidFill>
                  <a:srgbClr val="00B050"/>
                </a:solidFill>
              </a:rPr>
              <a:t>这里</a:t>
            </a:r>
            <a:r>
              <a:rPr lang="zh-CN" altLang="en-US" sz="1600">
                <a:solidFill>
                  <a:srgbClr val="00B050"/>
                </a:solidFill>
              </a:rPr>
              <a:t>的路径是相对挂载点的相对路径</a:t>
            </a:r>
            <a:r>
              <a:rPr lang="zh-CN" altLang="en-US" sz="1600"/>
              <a:t>，例如</a:t>
            </a:r>
            <a:r>
              <a:rPr lang="en-US" altLang="zh-CN" sz="1600" err="1"/>
              <a:t>debugfs</a:t>
            </a:r>
            <a:r>
              <a:rPr lang="zh-CN" altLang="en-US" sz="1600"/>
              <a:t>挂载点是</a:t>
            </a:r>
            <a:r>
              <a:rPr lang="en-US" altLang="zh-CN" sz="1600"/>
              <a:t>/sys/kernel/debug</a:t>
            </a:r>
            <a:r>
              <a:rPr lang="zh-CN" altLang="en-US" sz="1600"/>
              <a:t>，在为</a:t>
            </a:r>
            <a:r>
              <a:rPr lang="en-US" altLang="zh-CN" sz="1600"/>
              <a:t>/sys/kernel/debug/tracing</a:t>
            </a:r>
            <a:r>
              <a:rPr lang="zh-CN" altLang="en-US" sz="1600"/>
              <a:t>节点配置安全上下文标签时，在</a:t>
            </a:r>
            <a:r>
              <a:rPr lang="en-US" altLang="zh-CN" sz="1600" err="1"/>
              <a:t>genfs_contexts</a:t>
            </a:r>
            <a:r>
              <a:rPr lang="zh-CN" altLang="en-US" sz="1600"/>
              <a:t>里的配置语句应该是： </a:t>
            </a:r>
            <a:endParaRPr lang="en-US" altLang="zh-CN" sz="1600" smtClean="0"/>
          </a:p>
          <a:p>
            <a:pPr marL="457200" lvl="1" indent="0">
              <a:buNone/>
            </a:pPr>
            <a:r>
              <a:rPr lang="en-US" altLang="zh-CN" sz="1600"/>
              <a:t> </a:t>
            </a:r>
            <a:r>
              <a:rPr lang="en-US" altLang="zh-CN" sz="1600" smtClean="0"/>
              <a:t>      </a:t>
            </a:r>
            <a:r>
              <a:rPr lang="en-US" altLang="zh-CN" sz="1600" err="1" smtClean="0"/>
              <a:t>genfscon</a:t>
            </a:r>
            <a:r>
              <a:rPr lang="en-US" altLang="zh-CN" sz="1600" smtClean="0"/>
              <a:t> </a:t>
            </a:r>
            <a:r>
              <a:rPr lang="en-US" altLang="zh-CN" sz="1600" err="1"/>
              <a:t>debugfs</a:t>
            </a:r>
            <a:r>
              <a:rPr lang="en-US" altLang="zh-CN" sz="1600"/>
              <a:t> </a:t>
            </a:r>
            <a:r>
              <a:rPr lang="en-US" altLang="zh-CN" sz="1600" smtClean="0"/>
              <a:t> /</a:t>
            </a:r>
            <a:r>
              <a:rPr lang="en-US" altLang="zh-CN" sz="1600"/>
              <a:t>tracing </a:t>
            </a:r>
            <a:r>
              <a:rPr lang="en-US" altLang="zh-CN" sz="1600" smtClean="0"/>
              <a:t> u:object_r:debugfs_tracing_debug:s0</a:t>
            </a:r>
          </a:p>
          <a:p>
            <a:pPr marL="457200" lvl="1" indent="0">
              <a:buNone/>
            </a:pPr>
            <a:endParaRPr lang="en-US" altLang="zh-CN" sz="1600"/>
          </a:p>
          <a:p>
            <a:pPr marL="800100" lvl="1" indent="-342900">
              <a:buFont typeface="+mj-lt"/>
              <a:buAutoNum type="alphaLcParenR" startAt="2"/>
            </a:pPr>
            <a:r>
              <a:rPr lang="zh-CN" altLang="en-US" sz="1600" smtClean="0">
                <a:solidFill>
                  <a:srgbClr val="00B050"/>
                </a:solidFill>
              </a:rPr>
              <a:t>这里</a:t>
            </a:r>
            <a:r>
              <a:rPr lang="zh-CN" altLang="en-US" sz="1600">
                <a:solidFill>
                  <a:srgbClr val="00B050"/>
                </a:solidFill>
              </a:rPr>
              <a:t>的路径是实际路径，不是链接</a:t>
            </a:r>
            <a:r>
              <a:rPr lang="zh-CN" altLang="en-US" sz="1600" smtClean="0">
                <a:solidFill>
                  <a:srgbClr val="00B050"/>
                </a:solidFill>
              </a:rPr>
              <a:t>路径</a:t>
            </a:r>
            <a:endParaRPr lang="en-US" altLang="zh-CN" sz="1600" smtClean="0"/>
          </a:p>
          <a:p>
            <a:pPr marL="457200" lvl="1" indent="0">
              <a:buNone/>
            </a:pPr>
            <a:r>
              <a:rPr lang="en-US" altLang="zh-CN" sz="1600"/>
              <a:t> </a:t>
            </a:r>
            <a:r>
              <a:rPr lang="en-US" altLang="zh-CN" sz="1600" smtClean="0"/>
              <a:t>     </a:t>
            </a:r>
            <a:r>
              <a:rPr lang="zh-CN" altLang="en-US" sz="1600" smtClean="0"/>
              <a:t>例如：</a:t>
            </a:r>
            <a:r>
              <a:rPr lang="en-US" altLang="zh-CN" sz="1600" smtClean="0"/>
              <a:t>/</a:t>
            </a:r>
            <a:r>
              <a:rPr lang="en-US" altLang="zh-CN" sz="1600" smtClean="0"/>
              <a:t>sys/class/mi_memory/mi_memory_device</a:t>
            </a:r>
            <a:r>
              <a:rPr lang="zh-CN" altLang="en-US" sz="1600" smtClean="0"/>
              <a:t>是链接路径</a:t>
            </a:r>
            <a:endParaRPr lang="en-US" altLang="zh-CN" sz="1600" smtClean="0"/>
          </a:p>
          <a:p>
            <a:pPr marL="457200" lvl="1" indent="0">
              <a:buNone/>
            </a:pPr>
            <a:r>
              <a:rPr lang="en-US" altLang="zh-CN" sz="1600" smtClean="0"/>
              <a:t>                 (</a:t>
            </a:r>
            <a:r>
              <a:rPr lang="en-US" altLang="zh-CN" sz="1600" err="1"/>
              <a:t>mi_memory_device</a:t>
            </a:r>
            <a:r>
              <a:rPr lang="en-US" altLang="zh-CN" sz="1600"/>
              <a:t> -&gt; ../../devices/virtual/</a:t>
            </a:r>
            <a:r>
              <a:rPr lang="en-US" altLang="zh-CN" sz="1600" err="1"/>
              <a:t>mi_memory</a:t>
            </a:r>
            <a:r>
              <a:rPr lang="en-US" altLang="zh-CN" sz="1600"/>
              <a:t>/</a:t>
            </a:r>
            <a:r>
              <a:rPr lang="en-US" altLang="zh-CN" sz="1600" err="1"/>
              <a:t>mi_memory_device</a:t>
            </a:r>
            <a:r>
              <a:rPr lang="en-US" altLang="zh-CN" sz="1600"/>
              <a:t>) </a:t>
            </a:r>
            <a:endParaRPr lang="en-US" altLang="zh-CN" sz="1600" smtClean="0"/>
          </a:p>
          <a:p>
            <a:pPr marL="457200" lvl="1" indent="0">
              <a:buNone/>
            </a:pPr>
            <a:r>
              <a:rPr lang="en-US" altLang="zh-CN" sz="1600"/>
              <a:t> </a:t>
            </a:r>
            <a:r>
              <a:rPr lang="en-US" altLang="zh-CN" sz="1600" smtClean="0"/>
              <a:t>     </a:t>
            </a:r>
            <a:r>
              <a:rPr lang="zh-CN" altLang="en-US" sz="1600" smtClean="0"/>
              <a:t>因此，在</a:t>
            </a:r>
            <a:r>
              <a:rPr lang="en-US" altLang="zh-CN" sz="1600" err="1" smtClean="0"/>
              <a:t>genfs_contexts</a:t>
            </a:r>
            <a:r>
              <a:rPr lang="zh-CN" altLang="en-US" sz="1600" smtClean="0"/>
              <a:t>中配置安全上下文时：</a:t>
            </a:r>
            <a:endParaRPr lang="en-US" altLang="zh-CN" sz="1600" smtClean="0"/>
          </a:p>
          <a:p>
            <a:pPr marL="457200" lvl="1" indent="0">
              <a:buNone/>
            </a:pPr>
            <a:endParaRPr lang="en-US" altLang="zh-CN" sz="1600" smtClean="0"/>
          </a:p>
          <a:p>
            <a:pPr marL="457200" lvl="1" indent="0">
              <a:buNone/>
            </a:pPr>
            <a:endParaRPr lang="en-US" altLang="zh-CN" sz="1600" smtClean="0"/>
          </a:p>
          <a:p>
            <a:pPr marL="457200" lvl="1" indent="0">
              <a:buNone/>
            </a:pPr>
            <a:endParaRPr lang="en-US" altLang="zh-CN" sz="1600"/>
          </a:p>
          <a:p>
            <a:pPr marL="457200" lvl="1" indent="0">
              <a:buNone/>
            </a:pPr>
            <a:endParaRPr lang="en-US" altLang="zh-CN" sz="1000" b="1"/>
          </a:p>
          <a:p>
            <a:pPr marL="0" indent="0">
              <a:buNone/>
            </a:pPr>
            <a:endParaRPr lang="en-US" altLang="zh-CN" sz="1400" b="1"/>
          </a:p>
        </p:txBody>
      </p:sp>
      <p:sp>
        <p:nvSpPr>
          <p:cNvPr id="6" name="文本框 5"/>
          <p:cNvSpPr txBox="1"/>
          <p:nvPr/>
        </p:nvSpPr>
        <p:spPr>
          <a:xfrm>
            <a:off x="1492414" y="3826920"/>
            <a:ext cx="9082409" cy="132343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r>
              <a:rPr lang="en-US" altLang="zh-CN" sz="1600" smtClean="0"/>
              <a:t># </a:t>
            </a:r>
            <a:r>
              <a:rPr lang="zh-CN" altLang="en-US" sz="1600" smtClean="0"/>
              <a:t>配置</a:t>
            </a:r>
            <a:r>
              <a:rPr lang="zh-CN" altLang="en-US" sz="1600"/>
              <a:t>链接路径的安全上下文会</a:t>
            </a:r>
            <a:r>
              <a:rPr lang="zh-CN" altLang="en-US" sz="1600" smtClean="0"/>
              <a:t>失败</a:t>
            </a:r>
            <a:endParaRPr lang="en-US" altLang="zh-CN" sz="1600"/>
          </a:p>
          <a:p>
            <a:r>
              <a:rPr lang="en-US" altLang="zh-CN" sz="1600" smtClean="0"/>
              <a:t>genfscon </a:t>
            </a:r>
            <a:r>
              <a:rPr lang="en-US" altLang="zh-CN" sz="1600" err="1"/>
              <a:t>sysfs</a:t>
            </a:r>
            <a:r>
              <a:rPr lang="en-US" altLang="zh-CN" sz="1600"/>
              <a:t> /class/</a:t>
            </a:r>
            <a:r>
              <a:rPr lang="en-US" altLang="zh-CN" sz="1600" err="1"/>
              <a:t>mi_memory</a:t>
            </a:r>
            <a:r>
              <a:rPr lang="en-US" altLang="zh-CN" sz="1600"/>
              <a:t>/</a:t>
            </a:r>
            <a:r>
              <a:rPr lang="en-US" altLang="zh-CN" sz="1600" err="1"/>
              <a:t>mi_memory_device</a:t>
            </a:r>
            <a:r>
              <a:rPr lang="en-US" altLang="zh-CN" sz="1600"/>
              <a:t>/ufshcd0 u:object_r:sysfs_memory:s0 </a:t>
            </a:r>
          </a:p>
          <a:p>
            <a:pPr lvl="1"/>
            <a:endParaRPr lang="en-US" altLang="zh-CN" sz="1600" smtClean="0"/>
          </a:p>
          <a:p>
            <a:r>
              <a:rPr lang="en-US" altLang="zh-CN" sz="1600" smtClean="0"/>
              <a:t># </a:t>
            </a:r>
            <a:r>
              <a:rPr lang="zh-CN" altLang="en-US" sz="1600" smtClean="0"/>
              <a:t>给</a:t>
            </a:r>
            <a:r>
              <a:rPr lang="zh-CN" altLang="en-US" sz="1600"/>
              <a:t>实际路径配置安全上下文可以配置</a:t>
            </a:r>
            <a:r>
              <a:rPr lang="zh-CN" altLang="en-US" sz="1600" smtClean="0"/>
              <a:t>成功</a:t>
            </a:r>
            <a:r>
              <a:rPr lang="en-US" altLang="zh-CN" sz="1600" smtClean="0"/>
              <a:t>genfscon </a:t>
            </a:r>
            <a:r>
              <a:rPr lang="en-US" altLang="zh-CN" sz="1600" err="1"/>
              <a:t>sysfs</a:t>
            </a:r>
            <a:r>
              <a:rPr lang="en-US" altLang="zh-CN" sz="1600"/>
              <a:t> /devices/virtual/</a:t>
            </a:r>
            <a:r>
              <a:rPr lang="en-US" altLang="zh-CN" sz="1600" err="1"/>
              <a:t>mi_memory</a:t>
            </a:r>
            <a:r>
              <a:rPr lang="en-US" altLang="zh-CN" sz="1600"/>
              <a:t>/</a:t>
            </a:r>
            <a:r>
              <a:rPr lang="en-US" altLang="zh-CN" sz="1600" err="1"/>
              <a:t>mi_memory_device</a:t>
            </a:r>
            <a:r>
              <a:rPr lang="en-US" altLang="zh-CN" sz="1600"/>
              <a:t>/ufshcd0 </a:t>
            </a:r>
            <a:r>
              <a:rPr lang="en-US" altLang="zh-CN" sz="1600" smtClean="0"/>
              <a:t>u:object_r:sysfs_wcn:s0</a:t>
            </a:r>
            <a:endParaRPr lang="en-US" altLang="zh-CN" sz="1600"/>
          </a:p>
        </p:txBody>
      </p:sp>
    </p:spTree>
    <p:extLst>
      <p:ext uri="{BB962C8B-B14F-4D97-AF65-F5344CB8AC3E}">
        <p14:creationId xmlns:p14="http://schemas.microsoft.com/office/powerpoint/2010/main" val="353548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3.5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175870"/>
            <a:ext cx="8205912" cy="7571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新增设备节点文件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2"/>
            <a:ext cx="10842625" cy="550318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zh-CN" sz="1600"/>
              <a:t>首先确认要添加的设备节点是否属于已有类型</a:t>
            </a:r>
            <a:r>
              <a:rPr lang="zh-CN" altLang="zh-CN" sz="1600" smtClean="0"/>
              <a:t>，</a:t>
            </a:r>
            <a:endParaRPr lang="en-US" altLang="zh-CN" sz="1600" smtClean="0"/>
          </a:p>
          <a:p>
            <a:pPr lvl="1"/>
            <a:r>
              <a:rPr lang="zh-CN" altLang="zh-CN" sz="1600"/>
              <a:t>如果</a:t>
            </a:r>
            <a:r>
              <a:rPr lang="zh-CN" altLang="zh-CN" sz="1600"/>
              <a:t>已有</a:t>
            </a:r>
            <a:r>
              <a:rPr lang="zh-CN" altLang="zh-CN" sz="1600"/>
              <a:t>定义直接</a:t>
            </a:r>
            <a:r>
              <a:rPr lang="zh-CN" altLang="zh-CN" sz="1600"/>
              <a:t>添加</a:t>
            </a:r>
            <a:r>
              <a:rPr lang="zh-CN" altLang="zh-CN" sz="1600"/>
              <a:t>权限</a:t>
            </a:r>
            <a:r>
              <a:rPr lang="zh-CN" altLang="en-US" sz="1600"/>
              <a:t>（详见</a:t>
            </a:r>
            <a:r>
              <a:rPr lang="en-US" altLang="zh-CN" sz="1600"/>
              <a:t>system/sepolicy/public/device.te</a:t>
            </a:r>
            <a:r>
              <a:rPr lang="zh-CN" altLang="en-US" sz="1600" smtClean="0"/>
              <a:t>）</a:t>
            </a:r>
            <a:endParaRPr lang="en-US" altLang="zh-CN" sz="1600"/>
          </a:p>
          <a:p>
            <a:pPr lvl="1"/>
            <a:r>
              <a:rPr lang="zh-CN" altLang="zh-CN" sz="1600" smtClean="0"/>
              <a:t>如果</a:t>
            </a:r>
            <a:r>
              <a:rPr lang="zh-CN" altLang="zh-CN" sz="1600"/>
              <a:t>没有，需要自定义类型</a:t>
            </a:r>
            <a:r>
              <a:rPr lang="en-US" altLang="zh-CN" sz="1600" smtClean="0"/>
              <a:t>type</a:t>
            </a:r>
            <a:r>
              <a:rPr lang="zh-CN" altLang="en-US" sz="1600" smtClean="0"/>
              <a:t>（</a:t>
            </a:r>
            <a:r>
              <a:rPr lang="zh-CN" altLang="en-US" sz="1600"/>
              <a:t>这里的已有类型不要和默认类型混淆）</a:t>
            </a:r>
            <a:endParaRPr lang="en-US" altLang="zh-CN" sz="1600"/>
          </a:p>
          <a:p>
            <a:pPr marL="0" indent="0">
              <a:buNone/>
            </a:pPr>
            <a:endParaRPr lang="en-US" altLang="zh-CN" sz="1600"/>
          </a:p>
          <a:p>
            <a:pPr marL="0" indent="0">
              <a:buNone/>
            </a:pPr>
            <a:r>
              <a:rPr lang="zh-CN" altLang="en-US" sz="1600"/>
              <a:t>举例如下</a:t>
            </a:r>
            <a:r>
              <a:rPr lang="zh-CN" altLang="en-US" sz="1600" smtClean="0"/>
              <a:t>：</a:t>
            </a:r>
            <a:endParaRPr lang="en-US" altLang="zh-CN" sz="1600" smtClean="0"/>
          </a:p>
          <a:p>
            <a:pPr marL="0" indent="0">
              <a:buNone/>
            </a:pPr>
            <a:r>
              <a:rPr lang="en-US" altLang="zh-CN" sz="1600" smtClean="0"/>
              <a:t>device/</a:t>
            </a:r>
            <a:r>
              <a:rPr lang="en-US" altLang="zh-CN" sz="1600" err="1" smtClean="0"/>
              <a:t>mediatek</a:t>
            </a:r>
            <a:r>
              <a:rPr lang="en-US" altLang="zh-CN" sz="1600" smtClean="0"/>
              <a:t>/</a:t>
            </a:r>
            <a:r>
              <a:rPr lang="en-US" altLang="zh-CN" sz="1600" err="1" smtClean="0"/>
              <a:t>sepolicy</a:t>
            </a:r>
            <a:r>
              <a:rPr lang="en-US" altLang="zh-CN" sz="1600" smtClean="0"/>
              <a:t>/basic/</a:t>
            </a:r>
            <a:r>
              <a:rPr lang="en-US" altLang="zh-CN" sz="1600" err="1" smtClean="0"/>
              <a:t>non_plat</a:t>
            </a:r>
            <a:r>
              <a:rPr lang="en-US" altLang="zh-CN" sz="1600" smtClean="0"/>
              <a:t>/</a:t>
            </a:r>
            <a:r>
              <a:rPr lang="en-US" altLang="zh-CN" sz="1600" err="1" smtClean="0"/>
              <a:t>device.te</a:t>
            </a:r>
            <a:endParaRPr lang="en-US" altLang="zh-CN" sz="1600"/>
          </a:p>
          <a:p>
            <a:pPr marL="0" indent="0">
              <a:buNone/>
            </a:pPr>
            <a:r>
              <a:rPr lang="en-US" altLang="zh-CN" sz="1600" smtClean="0"/>
              <a:t>+ type </a:t>
            </a:r>
            <a:r>
              <a:rPr lang="en-US" altLang="zh-CN" sz="1600" err="1"/>
              <a:t>gps_pwr_device</a:t>
            </a:r>
            <a:r>
              <a:rPr lang="en-US" altLang="zh-CN" sz="1600"/>
              <a:t>, </a:t>
            </a:r>
            <a:r>
              <a:rPr lang="en-US" altLang="zh-CN" sz="1600" err="1"/>
              <a:t>dev_type</a:t>
            </a:r>
            <a:r>
              <a:rPr lang="en-US" altLang="zh-CN" sz="1600" smtClean="0"/>
              <a:t>;</a:t>
            </a:r>
          </a:p>
          <a:p>
            <a:pPr marL="0" indent="0">
              <a:buNone/>
            </a:pPr>
            <a:endParaRPr lang="en-US" altLang="zh-CN" sz="1600"/>
          </a:p>
          <a:p>
            <a:pPr marL="0" lvl="0" indent="0">
              <a:buNone/>
            </a:pPr>
            <a:r>
              <a:rPr lang="zh-CN" altLang="zh-CN" sz="1600"/>
              <a:t>file_contexts中配置文件安全上下文；</a:t>
            </a:r>
          </a:p>
          <a:p>
            <a:pPr marL="0" indent="0">
              <a:buNone/>
            </a:pPr>
            <a:r>
              <a:rPr lang="en-US" altLang="zh-CN" sz="1600"/>
              <a:t>device/</a:t>
            </a:r>
            <a:r>
              <a:rPr lang="en-US" altLang="zh-CN" sz="1600" err="1"/>
              <a:t>mediatek</a:t>
            </a:r>
            <a:r>
              <a:rPr lang="en-US" altLang="zh-CN" sz="1600"/>
              <a:t>/</a:t>
            </a:r>
            <a:r>
              <a:rPr lang="en-US" altLang="zh-CN" sz="1600" err="1"/>
              <a:t>sepolicy</a:t>
            </a:r>
            <a:r>
              <a:rPr lang="en-US" altLang="zh-CN" sz="1600"/>
              <a:t>/basic/</a:t>
            </a:r>
            <a:r>
              <a:rPr lang="en-US" altLang="zh-CN" sz="1600" err="1"/>
              <a:t>non_plat</a:t>
            </a:r>
            <a:r>
              <a:rPr lang="en-US" altLang="zh-CN" sz="1600"/>
              <a:t>/</a:t>
            </a:r>
            <a:r>
              <a:rPr lang="en-US" altLang="zh-CN" sz="1600" err="1"/>
              <a:t>file_contexts</a:t>
            </a:r>
            <a:endParaRPr lang="en-US" altLang="zh-CN" sz="1600"/>
          </a:p>
          <a:p>
            <a:pPr marL="0" indent="0">
              <a:buNone/>
            </a:pPr>
            <a:r>
              <a:rPr lang="en-US" altLang="zh-CN" sz="1600"/>
              <a:t>+/dev/</a:t>
            </a:r>
            <a:r>
              <a:rPr lang="en-US" altLang="zh-CN" sz="1600" err="1"/>
              <a:t>gps_pwr</a:t>
            </a:r>
            <a:r>
              <a:rPr lang="en-US" altLang="zh-CN" sz="1600"/>
              <a:t>            u:object_r:gps_pwr_device:s0</a:t>
            </a:r>
            <a:endParaRPr lang="zh-CN" altLang="zh-CN" sz="1600"/>
          </a:p>
          <a:p>
            <a:pPr marL="0" lvl="0" indent="0">
              <a:buNone/>
            </a:pPr>
            <a:endParaRPr lang="en-US" altLang="zh-CN" sz="1600"/>
          </a:p>
          <a:p>
            <a:pPr marL="0" lvl="0" indent="0">
              <a:buNone/>
            </a:pPr>
            <a:r>
              <a:rPr lang="en-US" altLang="zh-CN" sz="1600" err="1"/>
              <a:t>te</a:t>
            </a:r>
            <a:r>
              <a:rPr lang="zh-CN" altLang="zh-CN" sz="1600"/>
              <a:t>文件中赋予对应进程访问该类型文件的权利；</a:t>
            </a:r>
          </a:p>
          <a:p>
            <a:pPr marL="0" indent="0">
              <a:buNone/>
            </a:pPr>
            <a:r>
              <a:rPr lang="en-US" altLang="zh-CN" sz="1600" smtClean="0"/>
              <a:t>device/</a:t>
            </a:r>
            <a:r>
              <a:rPr lang="en-US" altLang="zh-CN" sz="1600" err="1" smtClean="0"/>
              <a:t>mediatek</a:t>
            </a:r>
            <a:r>
              <a:rPr lang="en-US" altLang="zh-CN" sz="1600" smtClean="0"/>
              <a:t>/</a:t>
            </a:r>
            <a:r>
              <a:rPr lang="en-US" altLang="zh-CN" sz="1600" err="1" smtClean="0"/>
              <a:t>sepolicy</a:t>
            </a:r>
            <a:r>
              <a:rPr lang="en-US" altLang="zh-CN" sz="1600" smtClean="0"/>
              <a:t>/basic/</a:t>
            </a:r>
            <a:r>
              <a:rPr lang="en-US" altLang="zh-CN" sz="1600" err="1" smtClean="0"/>
              <a:t>non_plat</a:t>
            </a:r>
            <a:r>
              <a:rPr lang="en-US" altLang="zh-CN" sz="1600" smtClean="0"/>
              <a:t>/</a:t>
            </a:r>
            <a:r>
              <a:rPr lang="en-US" altLang="zh-CN" sz="1600" err="1" smtClean="0"/>
              <a:t>mnld.te</a:t>
            </a:r>
            <a:endParaRPr lang="zh-CN" altLang="zh-CN" sz="1600"/>
          </a:p>
          <a:p>
            <a:pPr marL="0" indent="0">
              <a:buNone/>
            </a:pPr>
            <a:r>
              <a:rPr lang="en-US" altLang="zh-CN" sz="1600"/>
              <a:t>+allow </a:t>
            </a:r>
            <a:r>
              <a:rPr lang="en-US" altLang="zh-CN" sz="1600" err="1"/>
              <a:t>mnld</a:t>
            </a:r>
            <a:r>
              <a:rPr lang="en-US" altLang="zh-CN" sz="1600"/>
              <a:t> </a:t>
            </a:r>
            <a:r>
              <a:rPr lang="en-US" altLang="zh-CN" sz="1600" err="1"/>
              <a:t>gps_pwr_device:chr_file</a:t>
            </a:r>
            <a:r>
              <a:rPr lang="en-US" altLang="zh-CN" sz="1600"/>
              <a:t> </a:t>
            </a:r>
            <a:r>
              <a:rPr lang="en-US" altLang="zh-CN" sz="1600" err="1"/>
              <a:t>rw_file_perms</a:t>
            </a:r>
            <a:r>
              <a:rPr lang="en-US" altLang="zh-CN" sz="1600"/>
              <a:t>;</a:t>
            </a:r>
            <a:endParaRPr lang="zh-CN" altLang="zh-CN" sz="1600"/>
          </a:p>
        </p:txBody>
      </p:sp>
    </p:spTree>
    <p:extLst>
      <p:ext uri="{BB962C8B-B14F-4D97-AF65-F5344CB8AC3E}">
        <p14:creationId xmlns:p14="http://schemas.microsoft.com/office/powerpoint/2010/main" val="219373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3.5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204050"/>
            <a:ext cx="8205912" cy="7007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新增</a:t>
            </a:r>
            <a:r>
              <a:rPr lang="en-US" altLang="zh-CN" sz="3600" b="1" err="1" smtClean="0">
                <a:solidFill>
                  <a:srgbClr val="002043"/>
                </a:solidFill>
                <a:latin typeface="+mj-ea"/>
                <a:ea typeface="+mj-ea"/>
              </a:rPr>
              <a:t>proc</a:t>
            </a: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文件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2"/>
            <a:ext cx="10842625" cy="550318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600" err="1"/>
              <a:t>proc</a:t>
            </a:r>
            <a:r>
              <a:rPr lang="zh-CN" altLang="zh-CN" sz="1600"/>
              <a:t>文件与特殊文件系统的安全上下文标记</a:t>
            </a:r>
            <a:r>
              <a:rPr lang="zh-CN" altLang="zh-CN" sz="1600" smtClean="0"/>
              <a:t>相关</a:t>
            </a:r>
            <a:endParaRPr lang="en-US" altLang="zh-CN" sz="1600" smtClean="0"/>
          </a:p>
          <a:p>
            <a:pPr marL="0" indent="0">
              <a:buNone/>
            </a:pPr>
            <a:endParaRPr lang="en-US" altLang="zh-CN" sz="1600"/>
          </a:p>
          <a:p>
            <a:pPr marL="0" lvl="0" indent="0">
              <a:buNone/>
            </a:pPr>
            <a:r>
              <a:rPr lang="zh-CN" altLang="zh-CN" sz="1600"/>
              <a:t>定义类型或者使用原有类型；</a:t>
            </a:r>
          </a:p>
          <a:p>
            <a:pPr marL="0" indent="0">
              <a:buNone/>
            </a:pPr>
            <a:r>
              <a:rPr lang="zh-CN" altLang="en-US" sz="1600" smtClean="0"/>
              <a:t>比如</a:t>
            </a:r>
            <a:r>
              <a:rPr lang="en-US" altLang="zh-CN" sz="1600"/>
              <a:t>MTK</a:t>
            </a:r>
            <a:r>
              <a:rPr lang="zh-CN" altLang="en-US" sz="1600"/>
              <a:t>设计的</a:t>
            </a:r>
            <a:r>
              <a:rPr lang="en-US" altLang="zh-CN" sz="1600"/>
              <a:t>/</a:t>
            </a:r>
            <a:r>
              <a:rPr lang="en-US" altLang="zh-CN" sz="1600" err="1"/>
              <a:t>proc</a:t>
            </a:r>
            <a:r>
              <a:rPr lang="en-US" altLang="zh-CN" sz="1600"/>
              <a:t>/</a:t>
            </a:r>
            <a:r>
              <a:rPr lang="en-US" altLang="zh-CN" sz="1600" err="1"/>
              <a:t>cpu_loading</a:t>
            </a:r>
            <a:r>
              <a:rPr lang="zh-CN" altLang="zh-CN" sz="1600"/>
              <a:t>，定义类型</a:t>
            </a:r>
            <a:r>
              <a:rPr lang="zh-CN" altLang="en-US" sz="1600"/>
              <a:t>及安全上下文</a:t>
            </a:r>
            <a:r>
              <a:rPr lang="zh-CN" altLang="zh-CN" sz="1600"/>
              <a:t>可以参照如下定义：</a:t>
            </a:r>
          </a:p>
          <a:p>
            <a:pPr marL="0" indent="0">
              <a:buNone/>
            </a:pPr>
            <a:endParaRPr lang="en-US" altLang="zh-CN" sz="1600"/>
          </a:p>
          <a:p>
            <a:pPr marL="0" indent="0">
              <a:buNone/>
            </a:pPr>
            <a:r>
              <a:rPr lang="en-US" altLang="zh-CN" sz="1600" smtClean="0"/>
              <a:t>device/</a:t>
            </a:r>
            <a:r>
              <a:rPr lang="en-US" altLang="zh-CN" sz="1600" err="1" smtClean="0"/>
              <a:t>mediatek</a:t>
            </a:r>
            <a:r>
              <a:rPr lang="en-US" altLang="zh-CN" sz="1600" smtClean="0"/>
              <a:t>/</a:t>
            </a:r>
            <a:r>
              <a:rPr lang="en-US" altLang="zh-CN" sz="1600" err="1" smtClean="0"/>
              <a:t>sepolicy</a:t>
            </a:r>
            <a:r>
              <a:rPr lang="en-US" altLang="zh-CN" sz="1600" smtClean="0"/>
              <a:t>/</a:t>
            </a:r>
            <a:r>
              <a:rPr lang="en-US" altLang="zh-CN" sz="1600" err="1" smtClean="0"/>
              <a:t>bsp</a:t>
            </a:r>
            <a:r>
              <a:rPr lang="en-US" altLang="zh-CN" sz="1600" smtClean="0"/>
              <a:t>/</a:t>
            </a:r>
            <a:r>
              <a:rPr lang="en-US" altLang="zh-CN" sz="1600" err="1" smtClean="0"/>
              <a:t>non_plat</a:t>
            </a:r>
            <a:r>
              <a:rPr lang="en-US" altLang="zh-CN" sz="1600" smtClean="0"/>
              <a:t>/</a:t>
            </a:r>
            <a:r>
              <a:rPr lang="en-US" altLang="zh-CN" sz="1600" err="1" smtClean="0"/>
              <a:t>file.te</a:t>
            </a:r>
            <a:endParaRPr lang="zh-CN" altLang="zh-CN" sz="1600"/>
          </a:p>
          <a:p>
            <a:pPr marL="0" indent="0">
              <a:buNone/>
            </a:pPr>
            <a:r>
              <a:rPr lang="en-US" altLang="zh-CN" sz="1600" smtClean="0"/>
              <a:t>+ type </a:t>
            </a:r>
            <a:r>
              <a:rPr lang="en-US" altLang="zh-CN" sz="1600" err="1"/>
              <a:t>proc_cpu_loading</a:t>
            </a:r>
            <a:r>
              <a:rPr lang="en-US" altLang="zh-CN" sz="1600"/>
              <a:t>, </a:t>
            </a:r>
            <a:r>
              <a:rPr lang="en-US" altLang="zh-CN" sz="1600" err="1"/>
              <a:t>fs_type</a:t>
            </a:r>
            <a:r>
              <a:rPr lang="en-US" altLang="zh-CN" sz="1600"/>
              <a:t>, </a:t>
            </a:r>
            <a:r>
              <a:rPr lang="en-US" altLang="zh-CN" sz="1600" err="1"/>
              <a:t>proc_type</a:t>
            </a:r>
            <a:r>
              <a:rPr lang="en-US" altLang="zh-CN" sz="1600" smtClean="0"/>
              <a:t>;</a:t>
            </a:r>
          </a:p>
          <a:p>
            <a:pPr marL="0" indent="0">
              <a:buNone/>
            </a:pPr>
            <a:endParaRPr lang="en-US" altLang="zh-CN" sz="1600"/>
          </a:p>
          <a:p>
            <a:pPr marL="0" lvl="0" indent="0">
              <a:buNone/>
            </a:pPr>
            <a:r>
              <a:rPr lang="zh-CN" altLang="zh-CN" sz="1600"/>
              <a:t>genfs_contexts中配置proc文件安全上下文；</a:t>
            </a:r>
          </a:p>
          <a:p>
            <a:pPr marL="0" indent="0">
              <a:buNone/>
            </a:pPr>
            <a:r>
              <a:rPr lang="en-US" altLang="zh-CN" sz="1600" smtClean="0"/>
              <a:t>device/</a:t>
            </a:r>
            <a:r>
              <a:rPr lang="en-US" altLang="zh-CN" sz="1600" err="1" smtClean="0"/>
              <a:t>mediatek</a:t>
            </a:r>
            <a:r>
              <a:rPr lang="en-US" altLang="zh-CN" sz="1600" smtClean="0"/>
              <a:t>/</a:t>
            </a:r>
            <a:r>
              <a:rPr lang="en-US" altLang="zh-CN" sz="1600" err="1" smtClean="0"/>
              <a:t>sepolicy</a:t>
            </a:r>
            <a:r>
              <a:rPr lang="en-US" altLang="zh-CN" sz="1600" smtClean="0"/>
              <a:t>/</a:t>
            </a:r>
            <a:r>
              <a:rPr lang="en-US" altLang="zh-CN" sz="1600" err="1" smtClean="0"/>
              <a:t>bsp</a:t>
            </a:r>
            <a:r>
              <a:rPr lang="en-US" altLang="zh-CN" sz="1600" smtClean="0"/>
              <a:t>/</a:t>
            </a:r>
            <a:r>
              <a:rPr lang="en-US" altLang="zh-CN" sz="1600" err="1" smtClean="0"/>
              <a:t>non_plat</a:t>
            </a:r>
            <a:r>
              <a:rPr lang="en-US" altLang="zh-CN" sz="1600" smtClean="0"/>
              <a:t>/</a:t>
            </a:r>
            <a:r>
              <a:rPr lang="en-US" altLang="zh-CN" sz="1600" err="1" smtClean="0"/>
              <a:t>genfs_contexts</a:t>
            </a:r>
            <a:endParaRPr lang="zh-CN" altLang="zh-CN" sz="1600"/>
          </a:p>
          <a:p>
            <a:pPr marL="0" indent="0">
              <a:buNone/>
            </a:pPr>
            <a:r>
              <a:rPr lang="en-US" altLang="zh-CN" sz="1600" smtClean="0"/>
              <a:t>+ </a:t>
            </a:r>
            <a:r>
              <a:rPr lang="en-US" altLang="zh-CN" sz="1600" err="1" smtClean="0"/>
              <a:t>genfscon</a:t>
            </a:r>
            <a:r>
              <a:rPr lang="en-US" altLang="zh-CN" sz="1600" smtClean="0"/>
              <a:t> </a:t>
            </a:r>
            <a:r>
              <a:rPr lang="en-US" altLang="zh-CN" sz="1600" err="1"/>
              <a:t>proc</a:t>
            </a:r>
            <a:r>
              <a:rPr lang="en-US" altLang="zh-CN" sz="1600"/>
              <a:t> /</a:t>
            </a:r>
            <a:r>
              <a:rPr lang="en-US" altLang="zh-CN" sz="1600" err="1"/>
              <a:t>cpu_loading</a:t>
            </a:r>
            <a:r>
              <a:rPr lang="en-US" altLang="zh-CN" sz="1600"/>
              <a:t>/</a:t>
            </a:r>
            <a:r>
              <a:rPr lang="en-US" altLang="zh-CN" sz="1600" err="1"/>
              <a:t>onoff</a:t>
            </a:r>
            <a:r>
              <a:rPr lang="en-US" altLang="zh-CN" sz="1600"/>
              <a:t>                        u:object_r:proc_cpu_loading:s0</a:t>
            </a:r>
          </a:p>
          <a:p>
            <a:pPr marL="0" indent="0">
              <a:buNone/>
            </a:pPr>
            <a:r>
              <a:rPr lang="en-US" altLang="zh-CN" sz="1600" smtClean="0"/>
              <a:t>+ </a:t>
            </a:r>
            <a:r>
              <a:rPr lang="en-US" altLang="zh-CN" sz="1600" err="1" smtClean="0"/>
              <a:t>genfscon</a:t>
            </a:r>
            <a:r>
              <a:rPr lang="en-US" altLang="zh-CN" sz="1600" smtClean="0"/>
              <a:t> </a:t>
            </a:r>
            <a:r>
              <a:rPr lang="en-US" altLang="zh-CN" sz="1600" err="1"/>
              <a:t>proc</a:t>
            </a:r>
            <a:r>
              <a:rPr lang="en-US" altLang="zh-CN" sz="1600"/>
              <a:t> /</a:t>
            </a:r>
            <a:r>
              <a:rPr lang="en-US" altLang="zh-CN" sz="1600" err="1"/>
              <a:t>cpu_loading</a:t>
            </a:r>
            <a:r>
              <a:rPr lang="en-US" altLang="zh-CN" sz="1600"/>
              <a:t>/</a:t>
            </a:r>
            <a:r>
              <a:rPr lang="en-US" altLang="zh-CN" sz="1600" err="1"/>
              <a:t>uevent_enable</a:t>
            </a:r>
            <a:r>
              <a:rPr lang="en-US" altLang="zh-CN" sz="1600"/>
              <a:t>       </a:t>
            </a:r>
            <a:r>
              <a:rPr lang="en-US" altLang="zh-CN" sz="1600" smtClean="0"/>
              <a:t> u:object_r:proc_cpu_loading:s0</a:t>
            </a:r>
          </a:p>
          <a:p>
            <a:pPr marL="0" indent="0">
              <a:buNone/>
            </a:pPr>
            <a:endParaRPr lang="en-US" altLang="zh-CN" sz="1600"/>
          </a:p>
          <a:p>
            <a:pPr marL="0" lvl="0" indent="0">
              <a:buNone/>
            </a:pPr>
            <a:r>
              <a:rPr lang="en-US" altLang="zh-CN" sz="1600" err="1"/>
              <a:t>te</a:t>
            </a:r>
            <a:r>
              <a:rPr lang="zh-CN" altLang="zh-CN" sz="1600"/>
              <a:t>文件中赋予对应进程访问该类型文件的权利；</a:t>
            </a:r>
          </a:p>
          <a:p>
            <a:pPr marL="0" indent="0">
              <a:buNone/>
            </a:pPr>
            <a:r>
              <a:rPr lang="en-US" altLang="zh-CN" sz="1600" smtClean="0"/>
              <a:t>device/</a:t>
            </a:r>
            <a:r>
              <a:rPr lang="en-US" altLang="zh-CN" sz="1600" err="1" smtClean="0"/>
              <a:t>mediatek</a:t>
            </a:r>
            <a:r>
              <a:rPr lang="en-US" altLang="zh-CN" sz="1600" smtClean="0"/>
              <a:t>/</a:t>
            </a:r>
            <a:r>
              <a:rPr lang="en-US" altLang="zh-CN" sz="1600" err="1" smtClean="0"/>
              <a:t>sepolicy</a:t>
            </a:r>
            <a:r>
              <a:rPr lang="en-US" altLang="zh-CN" sz="1600" smtClean="0"/>
              <a:t>/</a:t>
            </a:r>
            <a:r>
              <a:rPr lang="en-US" altLang="zh-CN" sz="1600" err="1" smtClean="0"/>
              <a:t>bsp</a:t>
            </a:r>
            <a:r>
              <a:rPr lang="en-US" altLang="zh-CN" sz="1600" smtClean="0"/>
              <a:t>/</a:t>
            </a:r>
            <a:r>
              <a:rPr lang="en-US" altLang="zh-CN" sz="1600" err="1" smtClean="0"/>
              <a:t>non_plat</a:t>
            </a:r>
            <a:r>
              <a:rPr lang="en-US" altLang="zh-CN" sz="1600" smtClean="0"/>
              <a:t>/</a:t>
            </a:r>
            <a:r>
              <a:rPr lang="en-US" altLang="zh-CN" sz="1600" err="1" smtClean="0"/>
              <a:t>init.te</a:t>
            </a:r>
            <a:endParaRPr lang="en-US" altLang="zh-CN" sz="1600" smtClean="0"/>
          </a:p>
          <a:p>
            <a:pPr marL="0" indent="0">
              <a:buNone/>
            </a:pPr>
            <a:r>
              <a:rPr lang="en-US" altLang="zh-CN" sz="1600" smtClean="0"/>
              <a:t>+ </a:t>
            </a:r>
            <a:r>
              <a:rPr lang="en-US" altLang="zh-CN" sz="1600"/>
              <a:t>allow </a:t>
            </a:r>
            <a:r>
              <a:rPr lang="en-US" altLang="zh-CN" sz="1600" err="1"/>
              <a:t>init</a:t>
            </a:r>
            <a:r>
              <a:rPr lang="en-US" altLang="zh-CN" sz="1600"/>
              <a:t> </a:t>
            </a:r>
            <a:r>
              <a:rPr lang="en-US" altLang="zh-CN" sz="1600" err="1"/>
              <a:t>proc_cpu_loading:file</a:t>
            </a:r>
            <a:r>
              <a:rPr lang="en-US" altLang="zh-CN" sz="1600"/>
              <a:t> </a:t>
            </a:r>
            <a:r>
              <a:rPr lang="en-US" altLang="zh-CN" sz="1600" err="1"/>
              <a:t>setattr</a:t>
            </a:r>
            <a:r>
              <a:rPr lang="en-US" altLang="zh-CN" sz="1600"/>
              <a:t>;</a:t>
            </a:r>
            <a:endParaRPr lang="zh-CN" altLang="zh-CN" sz="1600"/>
          </a:p>
        </p:txBody>
      </p:sp>
    </p:spTree>
    <p:extLst>
      <p:ext uri="{BB962C8B-B14F-4D97-AF65-F5344CB8AC3E}">
        <p14:creationId xmlns:p14="http://schemas.microsoft.com/office/powerpoint/2010/main" val="874932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3.6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175870"/>
            <a:ext cx="8205912" cy="7571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为新增属性配置安全上下文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2"/>
            <a:ext cx="10842625" cy="550318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600"/>
              <a:t>Android</a:t>
            </a:r>
            <a:r>
              <a:rPr lang="zh-CN" altLang="zh-CN" sz="1600"/>
              <a:t>属性</a:t>
            </a:r>
            <a:r>
              <a:rPr lang="en-US" altLang="zh-CN" sz="1600"/>
              <a:t>property</a:t>
            </a:r>
            <a:r>
              <a:rPr lang="zh-CN" altLang="zh-CN" sz="1600"/>
              <a:t>在系统中存放在一块共享内存中，每个进程都能读，但是只有</a:t>
            </a:r>
            <a:r>
              <a:rPr lang="en-US" altLang="zh-CN" sz="1600" err="1"/>
              <a:t>init</a:t>
            </a:r>
            <a:r>
              <a:rPr lang="zh-CN" altLang="zh-CN" sz="1600"/>
              <a:t>进程能够写</a:t>
            </a:r>
            <a:r>
              <a:rPr lang="en-US" altLang="zh-CN" sz="1600"/>
              <a:t>,</a:t>
            </a:r>
            <a:r>
              <a:rPr lang="zh-CN" altLang="zh-CN" sz="1600"/>
              <a:t>请求</a:t>
            </a:r>
            <a:r>
              <a:rPr lang="en-US" altLang="zh-CN" sz="1600" err="1"/>
              <a:t>init</a:t>
            </a:r>
            <a:r>
              <a:rPr lang="zh-CN" altLang="zh-CN" sz="1600"/>
              <a:t>进程帮助写属性值是需要</a:t>
            </a:r>
            <a:r>
              <a:rPr lang="en-US" altLang="zh-CN" sz="1600" err="1"/>
              <a:t>SELinux</a:t>
            </a:r>
            <a:r>
              <a:rPr lang="zh-CN" altLang="zh-CN" sz="1600"/>
              <a:t>权限的。</a:t>
            </a:r>
            <a:endParaRPr lang="en-US" altLang="zh-CN" sz="1600"/>
          </a:p>
          <a:p>
            <a:pPr marL="0" indent="0">
              <a:buNone/>
            </a:pPr>
            <a:endParaRPr lang="en-US" altLang="zh-CN" sz="1600"/>
          </a:p>
          <a:p>
            <a:r>
              <a:rPr lang="en-US" altLang="zh-CN" sz="1600"/>
              <a:t>Android</a:t>
            </a:r>
            <a:r>
              <a:rPr lang="zh-CN" altLang="zh-CN" sz="1600"/>
              <a:t>属性的名称</a:t>
            </a:r>
            <a:r>
              <a:rPr lang="zh-CN" altLang="en-US" sz="1600"/>
              <a:t>的定义规则</a:t>
            </a:r>
            <a:endParaRPr lang="en-US" altLang="zh-CN" sz="1600"/>
          </a:p>
          <a:p>
            <a:pPr marL="0" lvl="0" indent="0">
              <a:buNone/>
            </a:pPr>
            <a:r>
              <a:rPr lang="en-US" altLang="zh-CN" sz="1600" smtClean="0"/>
              <a:t>    </a:t>
            </a:r>
            <a:r>
              <a:rPr lang="zh-CN" altLang="zh-CN" sz="1600" smtClean="0"/>
              <a:t>前缀</a:t>
            </a:r>
            <a:r>
              <a:rPr lang="zh-CN" altLang="zh-CN" sz="1600"/>
              <a:t>必须用</a:t>
            </a:r>
            <a:r>
              <a:rPr lang="en-US" altLang="zh-CN" sz="1600" smtClean="0"/>
              <a:t>system/core/</a:t>
            </a:r>
            <a:r>
              <a:rPr lang="en-US" altLang="zh-CN" sz="1600" err="1" smtClean="0"/>
              <a:t>init</a:t>
            </a:r>
            <a:r>
              <a:rPr lang="en-US" altLang="zh-CN" sz="1600"/>
              <a:t>/</a:t>
            </a:r>
            <a:r>
              <a:rPr lang="en-US" altLang="zh-CN" sz="1600" smtClean="0"/>
              <a:t>property_service.cpp</a:t>
            </a:r>
            <a:r>
              <a:rPr lang="zh-CN" altLang="zh-CN" sz="1600" smtClean="0"/>
              <a:t>中</a:t>
            </a:r>
            <a:r>
              <a:rPr lang="zh-CN" altLang="zh-CN" sz="1600"/>
              <a:t>定义的前缀：</a:t>
            </a:r>
          </a:p>
          <a:p>
            <a:pPr marL="0" indent="0">
              <a:buNone/>
            </a:pPr>
            <a:r>
              <a:rPr lang="en-US" altLang="zh-CN" sz="1600" smtClean="0"/>
              <a:t>    vendor</a:t>
            </a:r>
            <a:r>
              <a:rPr lang="zh-CN" altLang="zh-CN" sz="1600"/>
              <a:t>属性名前缀：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sz="1600" err="1"/>
              <a:t>persist.vendor</a:t>
            </a:r>
            <a:r>
              <a:rPr lang="en-US" altLang="zh-CN" sz="1600"/>
              <a:t>.**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sz="1600" smtClean="0"/>
              <a:t>vendor.**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altLang="zh-CN" sz="1600" err="1" smtClean="0"/>
              <a:t>ro.vendor</a:t>
            </a:r>
            <a:r>
              <a:rPr lang="en-US" altLang="zh-CN" sz="1600"/>
              <a:t>.**</a:t>
            </a:r>
            <a:endParaRPr lang="zh-CN" altLang="zh-CN" sz="1600"/>
          </a:p>
          <a:p>
            <a:pPr marL="0" indent="0">
              <a:buNone/>
            </a:pPr>
            <a:r>
              <a:rPr lang="en-US" altLang="zh-CN" sz="1600" smtClean="0"/>
              <a:t>    </a:t>
            </a:r>
            <a:r>
              <a:rPr lang="zh-CN" altLang="zh-CN" sz="1600" smtClean="0"/>
              <a:t>属性</a:t>
            </a:r>
            <a:r>
              <a:rPr lang="zh-CN" altLang="zh-CN" sz="1600"/>
              <a:t>名不包含</a:t>
            </a:r>
            <a:r>
              <a:rPr lang="en-US" altLang="zh-CN" sz="1600"/>
              <a:t>vendor</a:t>
            </a:r>
            <a:r>
              <a:rPr lang="zh-CN" altLang="zh-CN" sz="1600"/>
              <a:t>，则为系统属性。</a:t>
            </a:r>
          </a:p>
          <a:p>
            <a:pPr marL="0" indent="0">
              <a:buNone/>
            </a:pPr>
            <a:endParaRPr lang="en-US" altLang="zh-CN" sz="1600"/>
          </a:p>
          <a:p>
            <a:r>
              <a:rPr lang="zh-CN" altLang="en-US" sz="1600" smtClean="0"/>
              <a:t>新增</a:t>
            </a:r>
            <a:r>
              <a:rPr lang="zh-CN" altLang="en-US" sz="1600"/>
              <a:t>属性安全上下文的定义规则</a:t>
            </a:r>
            <a:endParaRPr lang="en-US" altLang="zh-CN" sz="1600"/>
          </a:p>
          <a:p>
            <a:pPr marL="0" indent="0">
              <a:buNone/>
            </a:pPr>
            <a:r>
              <a:rPr lang="en-US" altLang="zh-CN" sz="1600" smtClean="0"/>
              <a:t>    </a:t>
            </a:r>
            <a:r>
              <a:rPr lang="en-US" altLang="zh-CN" sz="1600" err="1" smtClean="0"/>
              <a:t>AndroidR</a:t>
            </a:r>
            <a:r>
              <a:rPr lang="zh-CN" altLang="zh-CN" sz="1600"/>
              <a:t>对属性标签有了更严格的限制，在</a:t>
            </a:r>
            <a:r>
              <a:rPr lang="en-US" altLang="zh-CN" sz="1600"/>
              <a:t>vendor</a:t>
            </a:r>
            <a:r>
              <a:rPr lang="zh-CN" altLang="zh-CN" sz="1600"/>
              <a:t>域属性所打的标签必须以</a:t>
            </a:r>
            <a:r>
              <a:rPr lang="en-US" altLang="zh-CN" sz="1600"/>
              <a:t>vendor_</a:t>
            </a:r>
            <a:r>
              <a:rPr lang="zh-CN" altLang="zh-CN" sz="1600"/>
              <a:t>开头，否则会</a:t>
            </a:r>
            <a:r>
              <a:rPr lang="zh-CN" altLang="zh-CN" sz="1600" smtClean="0"/>
              <a:t>导致</a:t>
            </a:r>
            <a:r>
              <a:rPr lang="en-US" altLang="zh-CN" sz="1600" smtClean="0"/>
              <a:t>VTS</a:t>
            </a:r>
            <a:r>
              <a:rPr lang="zh-CN" altLang="zh-CN" sz="1600" smtClean="0"/>
              <a:t>测试</a:t>
            </a:r>
            <a:r>
              <a:rPr lang="zh-CN" altLang="zh-CN" sz="1600" smtClean="0"/>
              <a:t>失败</a:t>
            </a:r>
            <a:r>
              <a:rPr lang="zh-CN" altLang="en-US" sz="1600"/>
              <a:t>。</a:t>
            </a:r>
            <a:endParaRPr lang="zh-CN" altLang="zh-CN" sz="1600"/>
          </a:p>
        </p:txBody>
      </p:sp>
    </p:spTree>
    <p:extLst>
      <p:ext uri="{BB962C8B-B14F-4D97-AF65-F5344CB8AC3E}">
        <p14:creationId xmlns:p14="http://schemas.microsoft.com/office/powerpoint/2010/main" val="1512572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3.6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175870"/>
            <a:ext cx="8205912" cy="7571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为新增属性配置安全上下文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1"/>
            <a:ext cx="10842625" cy="5526877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smtClean="0"/>
              <a:t>用于属性定义的宏：</a:t>
            </a:r>
            <a:endParaRPr lang="en-US" altLang="zh-CN" sz="1600"/>
          </a:p>
          <a:p>
            <a:pPr marL="0" indent="0">
              <a:buNone/>
            </a:pPr>
            <a:r>
              <a:rPr lang="en-US" altLang="zh-CN" sz="1600" err="1" smtClean="0"/>
              <a:t>system_internal_prop</a:t>
            </a:r>
            <a:r>
              <a:rPr lang="en-US" altLang="zh-CN" sz="1600" smtClean="0"/>
              <a:t>      </a:t>
            </a:r>
            <a:r>
              <a:rPr lang="en-US" altLang="zh-CN" sz="1600" smtClean="0"/>
              <a:t> -- </a:t>
            </a:r>
            <a:r>
              <a:rPr lang="en-US" altLang="zh-CN" sz="1600"/>
              <a:t>Properties used only in /system</a:t>
            </a:r>
          </a:p>
          <a:p>
            <a:pPr marL="0" indent="0">
              <a:buNone/>
            </a:pPr>
            <a:r>
              <a:rPr lang="en-US" altLang="zh-CN" sz="1600" err="1" smtClean="0"/>
              <a:t>system_restricted_prop</a:t>
            </a:r>
            <a:r>
              <a:rPr lang="en-US" altLang="zh-CN" sz="1600" smtClean="0"/>
              <a:t>    </a:t>
            </a:r>
            <a:r>
              <a:rPr lang="en-US" altLang="zh-CN" sz="1600"/>
              <a:t>-- Properties which can't be written outside system</a:t>
            </a:r>
          </a:p>
          <a:p>
            <a:pPr marL="0" indent="0">
              <a:buNone/>
            </a:pPr>
            <a:r>
              <a:rPr lang="en-US" altLang="zh-CN" sz="1600" err="1" smtClean="0"/>
              <a:t>system_public_prop</a:t>
            </a:r>
            <a:r>
              <a:rPr lang="en-US" altLang="zh-CN" sz="1600" smtClean="0"/>
              <a:t>        </a:t>
            </a:r>
            <a:r>
              <a:rPr lang="en-US" altLang="zh-CN" sz="1600" smtClean="0"/>
              <a:t>  -- </a:t>
            </a:r>
            <a:r>
              <a:rPr lang="en-US" altLang="zh-CN" sz="1600"/>
              <a:t>Properties with no restrictions</a:t>
            </a:r>
          </a:p>
          <a:p>
            <a:pPr marL="0" indent="0">
              <a:buNone/>
            </a:pPr>
            <a:r>
              <a:rPr lang="en-US" altLang="zh-CN" sz="1600" err="1" smtClean="0"/>
              <a:t>system_vendor_config_prop</a:t>
            </a:r>
            <a:r>
              <a:rPr lang="en-US" altLang="zh-CN" sz="1600" smtClean="0"/>
              <a:t> </a:t>
            </a:r>
            <a:r>
              <a:rPr lang="en-US" altLang="zh-CN" sz="1600" smtClean="0"/>
              <a:t>  -- </a:t>
            </a:r>
            <a:r>
              <a:rPr lang="en-US" altLang="zh-CN" sz="1600"/>
              <a:t>Properties which can be written only by </a:t>
            </a:r>
            <a:r>
              <a:rPr lang="en-US" altLang="zh-CN" sz="1600" err="1"/>
              <a:t>vendor_init</a:t>
            </a:r>
            <a:endParaRPr lang="en-US" altLang="zh-CN" sz="1600"/>
          </a:p>
          <a:p>
            <a:pPr marL="0" indent="0">
              <a:buNone/>
            </a:pPr>
            <a:r>
              <a:rPr lang="en-US" altLang="zh-CN" sz="1600" err="1" smtClean="0"/>
              <a:t>vendor_internal_prop</a:t>
            </a:r>
            <a:r>
              <a:rPr lang="en-US" altLang="zh-CN" sz="1600" smtClean="0"/>
              <a:t>      </a:t>
            </a:r>
            <a:r>
              <a:rPr lang="en-US" altLang="zh-CN" sz="1600" smtClean="0"/>
              <a:t> -- </a:t>
            </a:r>
            <a:r>
              <a:rPr lang="en-US" altLang="zh-CN" sz="1600"/>
              <a:t>Properties used only in /vendor</a:t>
            </a:r>
          </a:p>
          <a:p>
            <a:pPr marL="0" indent="0">
              <a:buNone/>
            </a:pPr>
            <a:r>
              <a:rPr lang="en-US" altLang="zh-CN" sz="1600" err="1" smtClean="0"/>
              <a:t>vendor_restricted_prop</a:t>
            </a:r>
            <a:r>
              <a:rPr lang="en-US" altLang="zh-CN" sz="1600" smtClean="0"/>
              <a:t>    </a:t>
            </a:r>
            <a:r>
              <a:rPr lang="en-US" altLang="zh-CN" sz="1600"/>
              <a:t>-- Properties which can't be written outside vendor</a:t>
            </a:r>
          </a:p>
          <a:p>
            <a:pPr marL="0" indent="0">
              <a:buNone/>
            </a:pPr>
            <a:r>
              <a:rPr lang="en-US" altLang="zh-CN" sz="1600" err="1" smtClean="0"/>
              <a:t>vendor_public_prop</a:t>
            </a:r>
            <a:r>
              <a:rPr lang="en-US" altLang="zh-CN" sz="1600" smtClean="0"/>
              <a:t>        </a:t>
            </a:r>
            <a:r>
              <a:rPr lang="en-US" altLang="zh-CN" sz="1600" smtClean="0"/>
              <a:t> -- </a:t>
            </a:r>
            <a:r>
              <a:rPr lang="en-US" altLang="zh-CN" sz="1600"/>
              <a:t>Properties with no </a:t>
            </a:r>
            <a:r>
              <a:rPr lang="en-US" altLang="zh-CN" sz="1600" smtClean="0"/>
              <a:t>restrictions</a:t>
            </a:r>
          </a:p>
          <a:p>
            <a:pPr marL="0" indent="0">
              <a:buNone/>
            </a:pPr>
            <a:endParaRPr lang="en-US" altLang="zh-CN" sz="1400" smtClean="0"/>
          </a:p>
          <a:p>
            <a:r>
              <a:rPr lang="zh-CN" altLang="en-US" sz="1600" smtClean="0"/>
              <a:t>用于属性</a:t>
            </a:r>
            <a:r>
              <a:rPr lang="zh-CN" altLang="en-US" sz="1600"/>
              <a:t>操作</a:t>
            </a:r>
            <a:r>
              <a:rPr lang="zh-CN" altLang="en-US" sz="1600" smtClean="0"/>
              <a:t>的</a:t>
            </a:r>
            <a:r>
              <a:rPr lang="zh-CN" altLang="en-US" sz="1600"/>
              <a:t>宏</a:t>
            </a:r>
            <a:r>
              <a:rPr lang="zh-CN" altLang="en-US" sz="1600" smtClean="0"/>
              <a:t>：</a:t>
            </a:r>
            <a:endParaRPr lang="en-US" altLang="zh-CN" sz="1600" smtClean="0"/>
          </a:p>
          <a:p>
            <a:pPr marL="0" indent="0">
              <a:buNone/>
            </a:pPr>
            <a:endParaRPr lang="en-US" altLang="zh-CN" sz="1400" b="1" smtClean="0"/>
          </a:p>
          <a:p>
            <a:pPr marL="0" indent="0">
              <a:buNone/>
            </a:pPr>
            <a:endParaRPr lang="en-US" altLang="zh-CN" sz="1400"/>
          </a:p>
          <a:p>
            <a:pPr marL="0" indent="0">
              <a:buNone/>
            </a:pPr>
            <a:endParaRPr lang="en-US" altLang="zh-CN" sz="1400" b="1"/>
          </a:p>
        </p:txBody>
      </p:sp>
      <p:sp>
        <p:nvSpPr>
          <p:cNvPr id="6" name="文本框 5"/>
          <p:cNvSpPr txBox="1"/>
          <p:nvPr/>
        </p:nvSpPr>
        <p:spPr>
          <a:xfrm>
            <a:off x="772195" y="4697409"/>
            <a:ext cx="4633662" cy="216059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# </a:t>
            </a:r>
            <a:r>
              <a:rPr lang="en-US" altLang="zh-CN" sz="160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set_prop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US" altLang="zh-CN" sz="1600" err="1">
                <a:solidFill>
                  <a:schemeClr val="tx1">
                    <a:lumMod val="75000"/>
                    <a:lumOff val="25000"/>
                  </a:schemeClr>
                </a:solidFill>
              </a:rPr>
              <a:t>sourcedomain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altLang="zh-CN" sz="160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targetproperty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# Allows source domain to set </a:t>
            </a: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the </a:t>
            </a:r>
            <a:r>
              <a:rPr lang="en-US" altLang="zh-CN" sz="160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targetproperty</a:t>
            </a: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define(`</a:t>
            </a:r>
            <a:r>
              <a:rPr lang="en-US" altLang="zh-CN" sz="1600" b="1" err="1">
                <a:solidFill>
                  <a:srgbClr val="0070C0"/>
                </a:solidFill>
              </a:rPr>
              <a:t>set_prop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', `</a:t>
            </a:r>
          </a:p>
          <a:p>
            <a:pPr>
              <a:lnSpc>
                <a:spcPct val="120000"/>
              </a:lnSpc>
            </a:pPr>
            <a:r>
              <a:rPr lang="en-US" altLang="zh-CN" sz="1600" err="1">
                <a:solidFill>
                  <a:schemeClr val="tx1">
                    <a:lumMod val="75000"/>
                    <a:lumOff val="25000"/>
                  </a:schemeClr>
                </a:solidFill>
              </a:rPr>
              <a:t>unix_socket_connect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($1, property, </a:t>
            </a:r>
            <a:r>
              <a:rPr lang="en-US" altLang="zh-CN" sz="160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init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allow $1 $2:property_service set;</a:t>
            </a:r>
          </a:p>
          <a:p>
            <a:pPr>
              <a:lnSpc>
                <a:spcPct val="120000"/>
              </a:lnSpc>
            </a:pPr>
            <a:r>
              <a:rPr lang="en-US" altLang="zh-CN" sz="1600" err="1">
                <a:solidFill>
                  <a:srgbClr val="0070C0"/>
                </a:solidFill>
              </a:rPr>
              <a:t>get_prop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($1, $2</a:t>
            </a: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)  </a:t>
            </a:r>
          </a:p>
          <a:p>
            <a:pPr>
              <a:lnSpc>
                <a:spcPct val="120000"/>
              </a:lnSpc>
            </a:pP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')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661697" y="4702361"/>
            <a:ext cx="4974715" cy="212365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endParaRPr lang="en-US" altLang="zh-CN" sz="160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# </a:t>
            </a:r>
            <a:r>
              <a:rPr lang="en-US" altLang="zh-CN" sz="160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get_prop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(</a:t>
            </a:r>
            <a:r>
              <a:rPr lang="en-US" altLang="zh-CN" sz="1600" err="1">
                <a:solidFill>
                  <a:schemeClr val="tx1">
                    <a:lumMod val="75000"/>
                    <a:lumOff val="25000"/>
                  </a:schemeClr>
                </a:solidFill>
              </a:rPr>
              <a:t>sourcedomain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altLang="zh-CN" sz="160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targetproperty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)</a:t>
            </a:r>
          </a:p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# Allows source domain to read </a:t>
            </a: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the </a:t>
            </a:r>
            <a:r>
              <a:rPr lang="en-US" altLang="zh-CN" sz="160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targetproperty</a:t>
            </a: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.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define(`</a:t>
            </a:r>
            <a:r>
              <a:rPr lang="en-US" altLang="zh-CN" sz="1600" b="1" err="1">
                <a:solidFill>
                  <a:srgbClr val="0070C0"/>
                </a:solidFill>
              </a:rPr>
              <a:t>get_prop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', `</a:t>
            </a:r>
          </a:p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allow $1 $2:file { </a:t>
            </a:r>
            <a:r>
              <a:rPr lang="en-US" altLang="zh-CN" sz="160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getattr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 open read map </a:t>
            </a: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};  </a:t>
            </a:r>
          </a:p>
          <a:p>
            <a:pPr>
              <a:lnSpc>
                <a:spcPct val="120000"/>
              </a:lnSpc>
            </a:pP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')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endParaRPr lang="en-US" altLang="zh-CN" sz="140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9070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DB279A71-4BE9-4B6F-93D2-8FF68C6BFB68}"/>
              </a:ext>
            </a:extLst>
          </p:cNvPr>
          <p:cNvGrpSpPr/>
          <p:nvPr/>
        </p:nvGrpSpPr>
        <p:grpSpPr>
          <a:xfrm>
            <a:off x="334" y="2202507"/>
            <a:ext cx="12191331" cy="2419570"/>
            <a:chOff x="170694" y="177982"/>
            <a:chExt cx="3936003" cy="781165"/>
          </a:xfrm>
        </p:grpSpPr>
        <p:sp>
          <p:nvSpPr>
            <p:cNvPr id="3" name="等腰三角形 2">
              <a:extLst>
                <a:ext uri="{FF2B5EF4-FFF2-40B4-BE49-F238E27FC236}">
                  <a16:creationId xmlns:a16="http://schemas.microsoft.com/office/drawing/2014/main" id="{C8FF7EA8-F583-4DC2-B54B-865AD9A7C166}"/>
                </a:ext>
              </a:extLst>
            </p:cNvPr>
            <p:cNvSpPr/>
            <p:nvPr/>
          </p:nvSpPr>
          <p:spPr>
            <a:xfrm>
              <a:off x="1519112" y="177982"/>
              <a:ext cx="355284" cy="356514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" name="等腰三角形 3">
              <a:extLst>
                <a:ext uri="{FF2B5EF4-FFF2-40B4-BE49-F238E27FC236}">
                  <a16:creationId xmlns:a16="http://schemas.microsoft.com/office/drawing/2014/main" id="{CED78942-2EB2-4820-ADF0-A63629179B64}"/>
                </a:ext>
              </a:extLst>
            </p:cNvPr>
            <p:cNvSpPr/>
            <p:nvPr/>
          </p:nvSpPr>
          <p:spPr>
            <a:xfrm flipV="1">
              <a:off x="485507" y="602633"/>
              <a:ext cx="355284" cy="356514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AE04521-1F88-438D-AA8D-D1052B3893AE}"/>
                </a:ext>
              </a:extLst>
            </p:cNvPr>
            <p:cNvSpPr/>
            <p:nvPr/>
          </p:nvSpPr>
          <p:spPr>
            <a:xfrm>
              <a:off x="170694" y="261768"/>
              <a:ext cx="3936003" cy="61198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" name="平行四边形 5">
              <a:extLst>
                <a:ext uri="{FF2B5EF4-FFF2-40B4-BE49-F238E27FC236}">
                  <a16:creationId xmlns:a16="http://schemas.microsoft.com/office/drawing/2014/main" id="{F083DCEA-9494-4425-A159-68655414C6D2}"/>
                </a:ext>
              </a:extLst>
            </p:cNvPr>
            <p:cNvSpPr/>
            <p:nvPr/>
          </p:nvSpPr>
          <p:spPr>
            <a:xfrm>
              <a:off x="662214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459147A7-6984-446D-93C3-825EB355EECA}"/>
                </a:ext>
              </a:extLst>
            </p:cNvPr>
            <p:cNvSpPr txBox="1"/>
            <p:nvPr/>
          </p:nvSpPr>
          <p:spPr>
            <a:xfrm>
              <a:off x="913343" y="284178"/>
              <a:ext cx="569115" cy="52991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0666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01</a:t>
              </a:r>
              <a:endParaRPr lang="zh-CN" altLang="en-US" sz="10666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8" name="矩形 7">
            <a:extLst>
              <a:ext uri="{FF2B5EF4-FFF2-40B4-BE49-F238E27FC236}">
                <a16:creationId xmlns:a16="http://schemas.microsoft.com/office/drawing/2014/main" id="{C93CB677-0D88-4492-AED7-D1F4F1F3D452}"/>
              </a:ext>
            </a:extLst>
          </p:cNvPr>
          <p:cNvSpPr/>
          <p:nvPr/>
        </p:nvSpPr>
        <p:spPr>
          <a:xfrm>
            <a:off x="5262580" y="2708397"/>
            <a:ext cx="4164729" cy="7003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4551" b="1" smtClean="0">
                <a:solidFill>
                  <a:schemeClr val="accent1"/>
                </a:solidFill>
                <a:ea typeface="微软雅黑" panose="020B0503020204020204" pitchFamily="34" charset="-122"/>
                <a:cs typeface="+mn-ea"/>
                <a:sym typeface="+mn-lt"/>
              </a:rPr>
              <a:t>基础概念</a:t>
            </a:r>
            <a:endParaRPr lang="zh-CN" altLang="en-US" sz="4551" b="1">
              <a:solidFill>
                <a:schemeClr val="accent1"/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13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4" y="734036"/>
            <a:ext cx="670353" cy="67035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9790566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694">
        <p:random/>
      </p:transition>
    </mc:Choice>
    <mc:Fallback xmlns="">
      <p:transition spd="slow" advTm="1694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3.6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175870"/>
            <a:ext cx="8205912" cy="7571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为新增属性配置安全上下文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2425"/>
            <a:ext cx="10842625" cy="550318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1"/>
              <a:t>新增属性的三步骤：</a:t>
            </a:r>
            <a:endParaRPr lang="en-US" altLang="zh-CN" sz="1600" b="1"/>
          </a:p>
          <a:p>
            <a:pPr marL="342900" indent="-342900">
              <a:buFont typeface="+mj-lt"/>
              <a:buAutoNum type="alphaLcParenR"/>
            </a:pPr>
            <a:r>
              <a:rPr lang="zh-CN" altLang="en-US" sz="1600" b="1" smtClean="0"/>
              <a:t>在</a:t>
            </a:r>
            <a:r>
              <a:rPr lang="en-US" altLang="zh-CN" sz="1600" b="1" err="1"/>
              <a:t>property.te</a:t>
            </a:r>
            <a:r>
              <a:rPr lang="zh-CN" altLang="en-US" sz="1600" b="1"/>
              <a:t>中添加属性的</a:t>
            </a:r>
            <a:r>
              <a:rPr lang="en-US" altLang="zh-CN" sz="1600" b="1"/>
              <a:t>type</a:t>
            </a:r>
            <a:r>
              <a:rPr lang="zh-CN" altLang="en-US" sz="1600" b="1"/>
              <a:t>定义：</a:t>
            </a:r>
            <a:endParaRPr lang="en-US" altLang="zh-CN" sz="1600" b="1"/>
          </a:p>
          <a:p>
            <a:pPr marL="0" indent="0">
              <a:buNone/>
            </a:pPr>
            <a:r>
              <a:rPr lang="zh-CN" altLang="en-US" sz="1600" smtClean="0"/>
              <a:t>如 </a:t>
            </a:r>
            <a:r>
              <a:rPr lang="en-US" altLang="zh-CN" sz="1600"/>
              <a:t>device/</a:t>
            </a:r>
            <a:r>
              <a:rPr lang="en-US" altLang="zh-CN" sz="1600" err="1"/>
              <a:t>mediatek</a:t>
            </a:r>
            <a:r>
              <a:rPr lang="en-US" altLang="zh-CN" sz="1600"/>
              <a:t>/</a:t>
            </a:r>
            <a:r>
              <a:rPr lang="en-US" altLang="zh-CN" sz="1600" err="1"/>
              <a:t>sepolicy</a:t>
            </a:r>
            <a:r>
              <a:rPr lang="en-US" altLang="zh-CN" sz="1600"/>
              <a:t>/</a:t>
            </a:r>
            <a:r>
              <a:rPr lang="en-US" altLang="zh-CN" sz="1600" err="1"/>
              <a:t>bsp</a:t>
            </a:r>
            <a:r>
              <a:rPr lang="en-US" altLang="zh-CN" sz="1600"/>
              <a:t>/</a:t>
            </a:r>
            <a:r>
              <a:rPr lang="en-US" altLang="zh-CN" sz="1600" err="1"/>
              <a:t>non_plat</a:t>
            </a:r>
            <a:r>
              <a:rPr lang="en-US" altLang="zh-CN" sz="1600"/>
              <a:t>/</a:t>
            </a:r>
            <a:r>
              <a:rPr lang="en-US" altLang="zh-CN" sz="1600" err="1"/>
              <a:t>property.te</a:t>
            </a:r>
            <a:endParaRPr lang="en-US" altLang="zh-CN" sz="1600" smtClean="0"/>
          </a:p>
          <a:p>
            <a:pPr marL="0" indent="0">
              <a:buNone/>
            </a:pPr>
            <a:r>
              <a:rPr lang="en-US" altLang="zh-CN" sz="1600" smtClean="0"/>
              <a:t>+ </a:t>
            </a:r>
            <a:r>
              <a:rPr lang="en-US" altLang="zh-CN" sz="1600" err="1" smtClean="0"/>
              <a:t>vendor_public_prop</a:t>
            </a:r>
            <a:r>
              <a:rPr lang="en-US" altLang="zh-CN" sz="1600" smtClean="0"/>
              <a:t>(</a:t>
            </a:r>
            <a:r>
              <a:rPr lang="en-US" altLang="zh-CN" sz="1600" err="1" smtClean="0"/>
              <a:t>vendor_audio_prop</a:t>
            </a:r>
            <a:r>
              <a:rPr lang="en-US" altLang="zh-CN" sz="1600" smtClean="0"/>
              <a:t>)</a:t>
            </a:r>
          </a:p>
          <a:p>
            <a:pPr marL="0" indent="0">
              <a:buNone/>
            </a:pPr>
            <a:r>
              <a:rPr lang="en-US" altLang="zh-CN" sz="1600" smtClean="0"/>
              <a:t>+ </a:t>
            </a:r>
            <a:r>
              <a:rPr lang="en-US" altLang="zh-CN" sz="1600" err="1" smtClean="0"/>
              <a:t>typeattribute</a:t>
            </a:r>
            <a:r>
              <a:rPr lang="en-US" altLang="zh-CN" sz="1600" smtClean="0"/>
              <a:t> </a:t>
            </a:r>
            <a:r>
              <a:rPr lang="en-US" altLang="zh-CN" sz="1600" err="1"/>
              <a:t>vendor_audio_prop</a:t>
            </a:r>
            <a:r>
              <a:rPr lang="en-US" altLang="zh-CN" sz="1600"/>
              <a:t>   </a:t>
            </a:r>
            <a:r>
              <a:rPr lang="en-US" altLang="zh-CN" sz="1600" err="1" smtClean="0"/>
              <a:t>property_type</a:t>
            </a:r>
            <a:r>
              <a:rPr lang="en-US" altLang="zh-CN" sz="1600"/>
              <a:t>;</a:t>
            </a:r>
          </a:p>
          <a:p>
            <a:pPr marL="0" indent="0">
              <a:buNone/>
            </a:pPr>
            <a:r>
              <a:rPr lang="zh-CN" altLang="en-US" sz="1600" smtClean="0"/>
              <a:t>注</a:t>
            </a:r>
            <a:r>
              <a:rPr lang="zh-CN" altLang="en-US" sz="1600"/>
              <a:t>：</a:t>
            </a:r>
            <a:r>
              <a:rPr lang="en-US" altLang="zh-CN" sz="1600" err="1" smtClean="0"/>
              <a:t>typeattribute</a:t>
            </a:r>
            <a:r>
              <a:rPr lang="zh-CN" altLang="en-US" sz="1600"/>
              <a:t>允许我们在一个地方定义类型，在另一个地方关联属性，增强了语言的</a:t>
            </a:r>
            <a:r>
              <a:rPr lang="zh-CN" altLang="en-US" sz="1600" smtClean="0"/>
              <a:t>灵活性。</a:t>
            </a:r>
            <a:endParaRPr lang="zh-CN" altLang="en-US" sz="1600"/>
          </a:p>
          <a:p>
            <a:pPr marL="0" indent="0">
              <a:buNone/>
            </a:pPr>
            <a:endParaRPr lang="en-US" altLang="zh-CN" sz="1600" b="1">
              <a:solidFill>
                <a:srgbClr val="7030A0"/>
              </a:solidFill>
            </a:endParaRPr>
          </a:p>
          <a:p>
            <a:pPr marL="342900" lvl="0" indent="-342900">
              <a:buFont typeface="+mj-lt"/>
              <a:buAutoNum type="alphaLcParenR" startAt="2"/>
            </a:pPr>
            <a:r>
              <a:rPr lang="zh-CN" altLang="en-US" sz="1600" b="1"/>
              <a:t>在</a:t>
            </a:r>
            <a:r>
              <a:rPr lang="en-US" altLang="zh-CN" sz="1600" b="1" err="1"/>
              <a:t>property_contexts</a:t>
            </a:r>
            <a:r>
              <a:rPr lang="zh-CN" altLang="zh-CN" sz="1600" b="1"/>
              <a:t>中对属性设定安全上下文；</a:t>
            </a:r>
            <a:endParaRPr lang="en-US" altLang="zh-CN" sz="1600" b="1"/>
          </a:p>
          <a:p>
            <a:pPr marL="0" lvl="0" indent="0">
              <a:buNone/>
            </a:pPr>
            <a:r>
              <a:rPr lang="en-US" altLang="zh-CN" sz="1600"/>
              <a:t>device/</a:t>
            </a:r>
            <a:r>
              <a:rPr lang="en-US" altLang="zh-CN" sz="1600" err="1"/>
              <a:t>mediatek</a:t>
            </a:r>
            <a:r>
              <a:rPr lang="en-US" altLang="zh-CN" sz="1600"/>
              <a:t>/</a:t>
            </a:r>
            <a:r>
              <a:rPr lang="en-US" altLang="zh-CN" sz="1600" err="1"/>
              <a:t>sepolicy</a:t>
            </a:r>
            <a:r>
              <a:rPr lang="en-US" altLang="zh-CN" sz="1600"/>
              <a:t>/</a:t>
            </a:r>
            <a:r>
              <a:rPr lang="en-US" altLang="zh-CN" sz="1600" err="1"/>
              <a:t>bsp</a:t>
            </a:r>
            <a:r>
              <a:rPr lang="en-US" altLang="zh-CN" sz="1600"/>
              <a:t>/</a:t>
            </a:r>
            <a:r>
              <a:rPr lang="en-US" altLang="zh-CN" sz="1600" err="1"/>
              <a:t>non_plat</a:t>
            </a:r>
            <a:r>
              <a:rPr lang="en-US" altLang="zh-CN" sz="1600"/>
              <a:t>/</a:t>
            </a:r>
            <a:r>
              <a:rPr lang="en-US" altLang="zh-CN" sz="1600" err="1"/>
              <a:t>property_contexts</a:t>
            </a:r>
            <a:endParaRPr lang="en-US" altLang="zh-CN" sz="1600" smtClean="0"/>
          </a:p>
          <a:p>
            <a:pPr marL="0" indent="0">
              <a:buNone/>
            </a:pPr>
            <a:r>
              <a:rPr lang="en-US" altLang="zh-CN" sz="1600" smtClean="0"/>
              <a:t>+ </a:t>
            </a:r>
            <a:r>
              <a:rPr lang="en-US" altLang="zh-CN" sz="1600" err="1" smtClean="0"/>
              <a:t>persist.vendor.audio</a:t>
            </a:r>
            <a:r>
              <a:rPr lang="en-US" altLang="zh-CN" sz="1600"/>
              <a:t>. </a:t>
            </a:r>
            <a:r>
              <a:rPr lang="en-US" altLang="zh-CN" sz="1600" smtClean="0"/>
              <a:t>     u:object_r:vendor_audio_prop:s0    //</a:t>
            </a:r>
            <a:r>
              <a:rPr lang="zh-CN" altLang="zh-CN" sz="1600"/>
              <a:t>属性值后的</a:t>
            </a:r>
            <a:r>
              <a:rPr lang="en-US" altLang="zh-CN" sz="1600" smtClean="0"/>
              <a:t>”.”</a:t>
            </a:r>
            <a:r>
              <a:rPr lang="zh-CN" altLang="zh-CN" sz="1600" smtClean="0"/>
              <a:t>匹配</a:t>
            </a:r>
            <a:r>
              <a:rPr lang="zh-CN" altLang="zh-CN" sz="1600"/>
              <a:t>以</a:t>
            </a:r>
            <a:r>
              <a:rPr lang="en-US" altLang="zh-CN" sz="1600" err="1" smtClean="0"/>
              <a:t>persist.vendor.audio</a:t>
            </a:r>
            <a:r>
              <a:rPr lang="zh-CN" altLang="zh-CN" sz="1600" smtClean="0"/>
              <a:t>开头</a:t>
            </a:r>
            <a:r>
              <a:rPr lang="zh-CN" altLang="zh-CN" sz="1600"/>
              <a:t>的</a:t>
            </a:r>
            <a:r>
              <a:rPr lang="zh-CN" altLang="zh-CN" sz="1600" smtClean="0"/>
              <a:t>属性</a:t>
            </a:r>
            <a:endParaRPr lang="en-US" altLang="zh-CN" sz="1600" smtClean="0"/>
          </a:p>
          <a:p>
            <a:pPr marL="0" lvl="0" indent="0">
              <a:buNone/>
            </a:pPr>
            <a:endParaRPr lang="en-US" altLang="zh-CN" sz="1600"/>
          </a:p>
          <a:p>
            <a:pPr marL="0" indent="0">
              <a:buNone/>
            </a:pPr>
            <a:endParaRPr lang="en-US" altLang="zh-CN" sz="1600" b="1" smtClean="0"/>
          </a:p>
          <a:p>
            <a:pPr marL="0" indent="0">
              <a:buNone/>
            </a:pPr>
            <a:endParaRPr lang="en-US" altLang="zh-CN" sz="1600" b="1" smtClean="0"/>
          </a:p>
          <a:p>
            <a:pPr marL="342900" indent="-342900">
              <a:buFont typeface="+mj-lt"/>
              <a:buAutoNum type="alphaLcParenR" startAt="3"/>
            </a:pPr>
            <a:r>
              <a:rPr lang="en-US" altLang="zh-CN" sz="1600" b="1" err="1" smtClean="0"/>
              <a:t>te</a:t>
            </a:r>
            <a:r>
              <a:rPr lang="zh-CN" altLang="zh-CN" sz="1600" b="1"/>
              <a:t>文件中赋予对应进程访问该类型属性的权利；</a:t>
            </a:r>
          </a:p>
          <a:p>
            <a:pPr marL="0" indent="0">
              <a:buNone/>
            </a:pPr>
            <a:r>
              <a:rPr lang="en-US" altLang="zh-CN" sz="1600" smtClean="0"/>
              <a:t>device/</a:t>
            </a:r>
            <a:r>
              <a:rPr lang="en-US" altLang="zh-CN" sz="1600" err="1" smtClean="0"/>
              <a:t>mediatek</a:t>
            </a:r>
            <a:r>
              <a:rPr lang="en-US" altLang="zh-CN" sz="1600" smtClean="0"/>
              <a:t>/</a:t>
            </a:r>
            <a:r>
              <a:rPr lang="en-US" altLang="zh-CN" sz="1600" err="1" smtClean="0"/>
              <a:t>sepolicy</a:t>
            </a:r>
            <a:r>
              <a:rPr lang="en-US" altLang="zh-CN" sz="1600" smtClean="0"/>
              <a:t>/</a:t>
            </a:r>
            <a:r>
              <a:rPr lang="en-US" altLang="zh-CN" sz="1600" err="1" smtClean="0"/>
              <a:t>bsp</a:t>
            </a:r>
            <a:r>
              <a:rPr lang="en-US" altLang="zh-CN" sz="1600" smtClean="0"/>
              <a:t>/</a:t>
            </a:r>
            <a:r>
              <a:rPr lang="en-US" altLang="zh-CN" sz="1600" err="1" smtClean="0"/>
              <a:t>non_plat</a:t>
            </a:r>
            <a:r>
              <a:rPr lang="en-US" altLang="zh-CN" sz="1600" smtClean="0"/>
              <a:t>/</a:t>
            </a:r>
            <a:r>
              <a:rPr lang="en-US" altLang="zh-CN" sz="1600" err="1" smtClean="0"/>
              <a:t>vendor_init.te</a:t>
            </a:r>
            <a:endParaRPr lang="en-US" altLang="zh-CN" sz="1600" smtClean="0"/>
          </a:p>
          <a:p>
            <a:pPr marL="0" indent="0">
              <a:buNone/>
            </a:pPr>
            <a:r>
              <a:rPr lang="en-US" altLang="zh-CN" sz="1600" err="1"/>
              <a:t>set_prop</a:t>
            </a:r>
            <a:r>
              <a:rPr lang="en-US" altLang="zh-CN" sz="1600"/>
              <a:t>(</a:t>
            </a:r>
            <a:r>
              <a:rPr lang="en-US" altLang="zh-CN" sz="1600" err="1"/>
              <a:t>vendor_init</a:t>
            </a:r>
            <a:r>
              <a:rPr lang="en-US" altLang="zh-CN" sz="1600"/>
              <a:t>, </a:t>
            </a:r>
            <a:r>
              <a:rPr lang="en-US" altLang="zh-CN" sz="1600" err="1"/>
              <a:t>vendor_audio_prop</a:t>
            </a:r>
            <a:r>
              <a:rPr lang="en-US" altLang="zh-CN" sz="1600" smtClean="0"/>
              <a:t>)</a:t>
            </a:r>
            <a:endParaRPr lang="zh-CN" altLang="zh-CN" sz="1600"/>
          </a:p>
        </p:txBody>
      </p:sp>
      <p:sp>
        <p:nvSpPr>
          <p:cNvPr id="6" name="文本框 5"/>
          <p:cNvSpPr txBox="1"/>
          <p:nvPr/>
        </p:nvSpPr>
        <p:spPr>
          <a:xfrm>
            <a:off x="709809" y="4798571"/>
            <a:ext cx="8604753" cy="68326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mi@mi-PC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:~$ </a:t>
            </a:r>
            <a:r>
              <a:rPr lang="en-US" altLang="zh-CN" sz="160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adb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 shell </a:t>
            </a:r>
            <a:r>
              <a:rPr lang="en-US" altLang="zh-CN" sz="1600" err="1">
                <a:solidFill>
                  <a:schemeClr val="tx1">
                    <a:lumMod val="75000"/>
                    <a:lumOff val="25000"/>
                  </a:schemeClr>
                </a:solidFill>
              </a:rPr>
              <a:t>getprop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 -Z | </a:t>
            </a:r>
            <a:r>
              <a:rPr lang="en-US" altLang="zh-CN" sz="1600" err="1">
                <a:solidFill>
                  <a:schemeClr val="tx1">
                    <a:lumMod val="75000"/>
                    <a:lumOff val="25000"/>
                  </a:schemeClr>
                </a:solidFill>
              </a:rPr>
              <a:t>grep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60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persist.vendor.audio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[</a:t>
            </a:r>
            <a:r>
              <a:rPr lang="en-US" altLang="zh-CN" sz="160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persist.vendor.audio.misound.disable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]: [u:object_r:vendor_audio_prop:s0</a:t>
            </a: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]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7912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3.7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175870"/>
            <a:ext cx="8205912" cy="7571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b="1" smtClean="0">
                <a:solidFill>
                  <a:srgbClr val="002043"/>
                </a:solidFill>
                <a:latin typeface="+mj-ea"/>
                <a:ea typeface="+mj-ea"/>
              </a:rPr>
              <a:t>rc</a:t>
            </a: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中新增</a:t>
            </a:r>
            <a:r>
              <a:rPr lang="en-US" altLang="zh-CN" sz="3600" b="1" smtClean="0">
                <a:solidFill>
                  <a:srgbClr val="002043"/>
                </a:solidFill>
                <a:latin typeface="+mj-ea"/>
                <a:ea typeface="+mj-ea"/>
              </a:rPr>
              <a:t>service</a:t>
            </a:r>
            <a:endParaRPr lang="zh-CN" altLang="en-US" sz="3600" b="1" smtClean="0">
              <a:solidFill>
                <a:srgbClr val="002043"/>
              </a:solidFill>
              <a:latin typeface="+mj-ea"/>
              <a:ea typeface="+mj-ea"/>
            </a:endParaRP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2425"/>
            <a:ext cx="10842625" cy="550318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1" smtClean="0"/>
              <a:t>正确</a:t>
            </a:r>
            <a:r>
              <a:rPr lang="zh-CN" altLang="en-US" sz="1600" b="1"/>
              <a:t>配置进程的安全</a:t>
            </a:r>
            <a:r>
              <a:rPr lang="zh-CN" altLang="en-US" sz="1600" b="1" smtClean="0"/>
              <a:t>上下文</a:t>
            </a:r>
            <a:endParaRPr lang="en-US" altLang="zh-CN" sz="1600" b="1"/>
          </a:p>
          <a:p>
            <a:pPr marL="800100" lvl="1" indent="-342900">
              <a:buFont typeface="+mj-lt"/>
              <a:buAutoNum type="alphaLcParenR"/>
            </a:pPr>
            <a:r>
              <a:rPr lang="zh-CN" altLang="en-US" sz="1600" smtClean="0"/>
              <a:t>绝大多数</a:t>
            </a:r>
            <a:r>
              <a:rPr lang="zh-CN" altLang="en-US" sz="1600"/>
              <a:t>是</a:t>
            </a:r>
            <a:r>
              <a:rPr lang="en-US" altLang="zh-CN" sz="1600"/>
              <a:t>init</a:t>
            </a:r>
            <a:r>
              <a:rPr lang="zh-CN" altLang="en-US" sz="1600"/>
              <a:t>启动的新进程，即在*</a:t>
            </a:r>
            <a:r>
              <a:rPr lang="en-US" altLang="zh-CN" sz="1600"/>
              <a:t>.rc</a:t>
            </a:r>
            <a:r>
              <a:rPr lang="zh-CN" altLang="en-US" sz="1600"/>
              <a:t>中增加</a:t>
            </a:r>
            <a:r>
              <a:rPr lang="en-US" altLang="zh-CN" sz="1600"/>
              <a:t>service</a:t>
            </a:r>
            <a:r>
              <a:rPr lang="zh-CN" altLang="en-US" sz="1600" smtClean="0"/>
              <a:t>进程。</a:t>
            </a:r>
            <a:endParaRPr lang="en-US" altLang="zh-CN" sz="1600"/>
          </a:p>
          <a:p>
            <a:pPr marL="800100" lvl="1" indent="-342900">
              <a:buFont typeface="+mj-lt"/>
              <a:buAutoNum type="alphaLcParenR"/>
            </a:pPr>
            <a:r>
              <a:rPr lang="zh-CN" altLang="en-US" sz="1600"/>
              <a:t>进程安全上下文为</a:t>
            </a:r>
            <a:r>
              <a:rPr lang="en-US" altLang="zh-CN" sz="1600"/>
              <a:t>u:r:init:s0</a:t>
            </a:r>
            <a:r>
              <a:rPr lang="zh-CN" altLang="en-US" sz="1600"/>
              <a:t>的只能是</a:t>
            </a:r>
            <a:r>
              <a:rPr lang="en-US" altLang="zh-CN" sz="1600"/>
              <a:t>init</a:t>
            </a:r>
            <a:r>
              <a:rPr lang="zh-CN" altLang="en-US" sz="1600"/>
              <a:t>进程，</a:t>
            </a:r>
            <a:r>
              <a:rPr lang="en-US" altLang="zh-CN" sz="1600"/>
              <a:t>CTS</a:t>
            </a:r>
            <a:r>
              <a:rPr lang="zh-CN" altLang="en-US" sz="1600"/>
              <a:t>测试中使用</a:t>
            </a:r>
            <a:r>
              <a:rPr lang="en-US" altLang="zh-CN" sz="1600"/>
              <a:t>u:r:init:s0</a:t>
            </a:r>
            <a:r>
              <a:rPr lang="zh-CN" altLang="en-US" sz="1600"/>
              <a:t>和进程的映射关系去查找对应进程的个数，如果大于</a:t>
            </a:r>
            <a:r>
              <a:rPr lang="en-US" altLang="zh-CN" sz="1600"/>
              <a:t>1</a:t>
            </a:r>
            <a:r>
              <a:rPr lang="zh-CN" altLang="en-US" sz="1600"/>
              <a:t>，则</a:t>
            </a:r>
            <a:r>
              <a:rPr lang="en-US" altLang="zh-CN" sz="1600" smtClean="0"/>
              <a:t>fail</a:t>
            </a:r>
            <a:r>
              <a:rPr lang="zh-CN" altLang="en-US" sz="1600" smtClean="0"/>
              <a:t>。</a:t>
            </a:r>
            <a:endParaRPr lang="en-US" altLang="zh-CN" sz="1600" smtClean="0"/>
          </a:p>
          <a:p>
            <a:pPr marL="800100" lvl="1" indent="-342900">
              <a:buFont typeface="+mj-lt"/>
              <a:buAutoNum type="alphaLcParenR"/>
            </a:pPr>
            <a:r>
              <a:rPr lang="zh-CN" altLang="en-US" sz="1600"/>
              <a:t>从</a:t>
            </a:r>
            <a:r>
              <a:rPr lang="en-US" altLang="zh-CN" sz="1600"/>
              <a:t>init</a:t>
            </a:r>
            <a:r>
              <a:rPr lang="zh-CN" altLang="en-US" sz="1600"/>
              <a:t>进程启动的</a:t>
            </a:r>
            <a:r>
              <a:rPr lang="en-US" altLang="zh-CN" sz="1600"/>
              <a:t>service</a:t>
            </a:r>
            <a:r>
              <a:rPr lang="zh-CN" altLang="en-US" sz="1600"/>
              <a:t>必须设置自己的安全上下文（没有设置会继承父</a:t>
            </a:r>
            <a:r>
              <a:rPr lang="en-US" altLang="zh-CN" sz="1600"/>
              <a:t>init</a:t>
            </a:r>
            <a:r>
              <a:rPr lang="zh-CN" altLang="en-US" sz="1600"/>
              <a:t>进 程</a:t>
            </a:r>
            <a:r>
              <a:rPr lang="zh-CN" altLang="en-US" sz="1600" smtClean="0"/>
              <a:t>的安全</a:t>
            </a:r>
            <a:r>
              <a:rPr lang="zh-CN" altLang="en-US" sz="1600"/>
              <a:t>上下文</a:t>
            </a:r>
            <a:r>
              <a:rPr lang="en-US" altLang="zh-CN" sz="1600"/>
              <a:t>u:r:init:s0 </a:t>
            </a:r>
            <a:r>
              <a:rPr lang="zh-CN" altLang="en-US" sz="1600"/>
              <a:t>），在</a:t>
            </a:r>
            <a:r>
              <a:rPr lang="en-US" altLang="zh-CN" sz="1600"/>
              <a:t>Android5.1</a:t>
            </a:r>
            <a:r>
              <a:rPr lang="zh-CN" altLang="en-US" sz="1600"/>
              <a:t>上会</a:t>
            </a:r>
            <a:r>
              <a:rPr lang="en-US" altLang="zh-CN" sz="1600"/>
              <a:t>CTS</a:t>
            </a:r>
            <a:r>
              <a:rPr lang="zh-CN" altLang="en-US" sz="1600"/>
              <a:t>失败</a:t>
            </a:r>
            <a:r>
              <a:rPr lang="zh-CN" altLang="en-US" sz="1600" smtClean="0"/>
              <a:t>，在</a:t>
            </a:r>
            <a:r>
              <a:rPr lang="en-US" altLang="zh-CN" sz="1600"/>
              <a:t>Android6.0</a:t>
            </a:r>
            <a:r>
              <a:rPr lang="zh-CN" altLang="en-US" sz="1600"/>
              <a:t>以后版本，如果不定义上下文，</a:t>
            </a:r>
            <a:r>
              <a:rPr lang="en-US" altLang="zh-CN" sz="1600"/>
              <a:t>user</a:t>
            </a:r>
            <a:r>
              <a:rPr lang="zh-CN" altLang="en-US" sz="1600"/>
              <a:t>版本上，</a:t>
            </a:r>
            <a:r>
              <a:rPr lang="en-US" altLang="zh-CN" sz="1600" smtClean="0"/>
              <a:t>service</a:t>
            </a:r>
            <a:r>
              <a:rPr lang="zh-CN" altLang="en-US" sz="1600" smtClean="0"/>
              <a:t>则无法启动。</a:t>
            </a:r>
            <a:endParaRPr lang="zh-CN" altLang="en-US" sz="1600"/>
          </a:p>
          <a:p>
            <a:pPr marL="800100" lvl="1" indent="-342900">
              <a:buFont typeface="+mj-lt"/>
              <a:buAutoNum type="alphaLcParenR"/>
            </a:pPr>
            <a:r>
              <a:rPr lang="en-US" altLang="zh-CN" sz="1600" smtClean="0"/>
              <a:t>rc</a:t>
            </a:r>
            <a:r>
              <a:rPr lang="zh-CN" altLang="en-US" sz="1600"/>
              <a:t>文件中的</a:t>
            </a:r>
            <a:r>
              <a:rPr lang="en-US" altLang="zh-CN" sz="1600" smtClean="0"/>
              <a:t>service</a:t>
            </a:r>
            <a:r>
              <a:rPr lang="zh-CN" altLang="en-US" sz="1600" smtClean="0"/>
              <a:t>有时</a:t>
            </a:r>
            <a:r>
              <a:rPr lang="zh-CN" altLang="en-US" sz="1600"/>
              <a:t>又称</a:t>
            </a:r>
            <a:r>
              <a:rPr lang="en-US" altLang="zh-CN" sz="1600"/>
              <a:t>native server</a:t>
            </a:r>
            <a:r>
              <a:rPr lang="zh-CN" altLang="en-US" sz="1600"/>
              <a:t>，常常添加</a:t>
            </a:r>
            <a:r>
              <a:rPr lang="zh-CN" altLang="en-US" sz="1600" smtClean="0"/>
              <a:t>于：</a:t>
            </a:r>
            <a:r>
              <a:rPr lang="en-US" altLang="zh-CN" sz="1600" smtClean="0"/>
              <a:t>/</a:t>
            </a:r>
            <a:r>
              <a:rPr lang="en-US" altLang="zh-CN" sz="1600"/>
              <a:t>system/core/init.rc </a:t>
            </a:r>
            <a:r>
              <a:rPr lang="zh-CN" altLang="en-US" sz="1600" smtClean="0"/>
              <a:t>， </a:t>
            </a:r>
            <a:r>
              <a:rPr lang="en-US" altLang="zh-CN" sz="1600"/>
              <a:t>/</a:t>
            </a:r>
            <a:r>
              <a:rPr lang="en-US" altLang="zh-CN" sz="1600" smtClean="0"/>
              <a:t>device/xiaomi/</a:t>
            </a:r>
            <a:r>
              <a:rPr lang="zh-CN" altLang="en-US" sz="1600" smtClean="0"/>
              <a:t>以及</a:t>
            </a:r>
            <a:r>
              <a:rPr lang="en-US" altLang="zh-CN" sz="1600" smtClean="0"/>
              <a:t>/miui</a:t>
            </a:r>
            <a:r>
              <a:rPr lang="zh-CN" altLang="en-US" sz="1600" smtClean="0"/>
              <a:t>下等各种</a:t>
            </a:r>
            <a:r>
              <a:rPr lang="en-US" altLang="zh-CN" sz="1600"/>
              <a:t>.rc</a:t>
            </a:r>
            <a:r>
              <a:rPr lang="zh-CN" altLang="en-US" sz="1600"/>
              <a:t>文件</a:t>
            </a:r>
            <a:endParaRPr lang="en-US" altLang="zh-CN" sz="1600"/>
          </a:p>
          <a:p>
            <a:pPr marL="800100" lvl="1" indent="-342900">
              <a:buFont typeface="+mj-lt"/>
              <a:buAutoNum type="alphaLcParenR"/>
            </a:pPr>
            <a:endParaRPr lang="zh-CN" altLang="en-US" sz="1600"/>
          </a:p>
          <a:p>
            <a:r>
              <a:rPr lang="zh-CN" altLang="en-US" sz="1600" b="1" smtClean="0"/>
              <a:t>在</a:t>
            </a:r>
            <a:r>
              <a:rPr lang="en-US" altLang="zh-CN" sz="1600" b="1" smtClean="0"/>
              <a:t>rc</a:t>
            </a:r>
            <a:r>
              <a:rPr lang="zh-CN" altLang="en-US" sz="1600" b="1" smtClean="0"/>
              <a:t>中新增</a:t>
            </a:r>
            <a:r>
              <a:rPr lang="en-US" altLang="zh-CN" sz="1600" b="1" smtClean="0"/>
              <a:t>service</a:t>
            </a:r>
            <a:r>
              <a:rPr lang="zh-CN" altLang="en-US" sz="1600" b="1" smtClean="0"/>
              <a:t>的例子</a:t>
            </a:r>
            <a:endParaRPr lang="en-US" altLang="zh-CN" sz="1600" b="1"/>
          </a:p>
          <a:p>
            <a:pPr marL="0" indent="0">
              <a:buNone/>
            </a:pPr>
            <a:r>
              <a:rPr lang="zh-CN" altLang="en-US" sz="1600" smtClean="0"/>
              <a:t>（</a:t>
            </a:r>
            <a:r>
              <a:rPr lang="en-US" altLang="zh-CN" sz="1600"/>
              <a:t>1</a:t>
            </a:r>
            <a:r>
              <a:rPr lang="zh-CN" altLang="en-US" sz="1600"/>
              <a:t>）</a:t>
            </a:r>
            <a:r>
              <a:rPr lang="en-US" altLang="zh-CN" sz="1600"/>
              <a:t>*.rc </a:t>
            </a:r>
            <a:r>
              <a:rPr lang="zh-CN" altLang="en-US" sz="1600"/>
              <a:t>文件中添加</a:t>
            </a:r>
            <a:r>
              <a:rPr lang="en-US" altLang="zh-CN" sz="1600"/>
              <a:t>bin</a:t>
            </a:r>
            <a:r>
              <a:rPr lang="zh-CN" altLang="en-US" sz="1600"/>
              <a:t>文件</a:t>
            </a:r>
            <a:r>
              <a:rPr lang="zh-CN" altLang="en-US" sz="1600" smtClean="0"/>
              <a:t>：</a:t>
            </a:r>
            <a:endParaRPr lang="en-US" altLang="zh-CN" sz="1600" smtClean="0"/>
          </a:p>
          <a:p>
            <a:pPr marL="0" indent="0">
              <a:buNone/>
            </a:pPr>
            <a:endParaRPr lang="en-US" altLang="zh-CN" sz="1600"/>
          </a:p>
        </p:txBody>
      </p:sp>
      <p:sp>
        <p:nvSpPr>
          <p:cNvPr id="7" name="文本框 6"/>
          <p:cNvSpPr txBox="1"/>
          <p:nvPr/>
        </p:nvSpPr>
        <p:spPr>
          <a:xfrm>
            <a:off x="1202500" y="4420841"/>
            <a:ext cx="10864738" cy="186512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# </a:t>
            </a: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device/common/rootdir/init.miui.rc</a:t>
            </a:r>
          </a:p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service system_perf_init /system/xbin/system_perf_init</a:t>
            </a:r>
          </a:p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    class main</a:t>
            </a:r>
          </a:p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    user root</a:t>
            </a:r>
          </a:p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    disabled</a:t>
            </a:r>
          </a:p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    oneshot</a:t>
            </a:r>
          </a:p>
        </p:txBody>
      </p:sp>
    </p:spTree>
    <p:extLst>
      <p:ext uri="{BB962C8B-B14F-4D97-AF65-F5344CB8AC3E}">
        <p14:creationId xmlns:p14="http://schemas.microsoft.com/office/powerpoint/2010/main" val="3909234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3.7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175870"/>
            <a:ext cx="8205912" cy="7571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b="1" smtClean="0">
                <a:solidFill>
                  <a:srgbClr val="002043"/>
                </a:solidFill>
                <a:latin typeface="+mj-ea"/>
                <a:ea typeface="+mj-ea"/>
              </a:rPr>
              <a:t>rc</a:t>
            </a: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中新增</a:t>
            </a:r>
            <a:r>
              <a:rPr lang="en-US" altLang="zh-CN" sz="3600" b="1" smtClean="0">
                <a:solidFill>
                  <a:srgbClr val="002043"/>
                </a:solidFill>
                <a:latin typeface="+mj-ea"/>
                <a:ea typeface="+mj-ea"/>
              </a:rPr>
              <a:t>service</a:t>
            </a:r>
            <a:endParaRPr lang="zh-CN" altLang="en-US" sz="3600" b="1" smtClean="0">
              <a:solidFill>
                <a:srgbClr val="002043"/>
              </a:solidFill>
              <a:latin typeface="+mj-ea"/>
              <a:ea typeface="+mj-ea"/>
            </a:endParaRP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2425"/>
            <a:ext cx="10842625" cy="550318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1" smtClean="0"/>
              <a:t>在</a:t>
            </a:r>
            <a:r>
              <a:rPr lang="en-US" altLang="zh-CN" sz="1600" b="1" smtClean="0"/>
              <a:t>rc</a:t>
            </a:r>
            <a:r>
              <a:rPr lang="zh-CN" altLang="en-US" sz="1600" b="1" smtClean="0"/>
              <a:t>中新增</a:t>
            </a:r>
            <a:r>
              <a:rPr lang="en-US" altLang="zh-CN" sz="1600" b="1" smtClean="0"/>
              <a:t>service</a:t>
            </a:r>
            <a:r>
              <a:rPr lang="zh-CN" altLang="en-US" sz="1600" b="1" smtClean="0"/>
              <a:t>的例子</a:t>
            </a:r>
            <a:endParaRPr lang="en-US" altLang="zh-CN" sz="1600" b="1"/>
          </a:p>
          <a:p>
            <a:pPr marL="0" indent="0">
              <a:buNone/>
            </a:pPr>
            <a:r>
              <a:rPr lang="zh-CN" altLang="en-US" sz="1600" smtClean="0"/>
              <a:t>（</a:t>
            </a:r>
            <a:r>
              <a:rPr lang="en-US" altLang="zh-CN" sz="1600"/>
              <a:t>2</a:t>
            </a:r>
            <a:r>
              <a:rPr lang="zh-CN" altLang="en-US" sz="1600" smtClean="0"/>
              <a:t>）在</a:t>
            </a:r>
            <a:r>
              <a:rPr lang="en-US" altLang="zh-CN" sz="1600"/>
              <a:t>file_contexts</a:t>
            </a:r>
            <a:r>
              <a:rPr lang="zh-CN" altLang="en-US" sz="1600"/>
              <a:t>文件中赋予</a:t>
            </a:r>
            <a:r>
              <a:rPr lang="en-US" altLang="zh-CN" sz="1600" smtClean="0"/>
              <a:t>/</a:t>
            </a: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system/xbin/system_perf_init</a:t>
            </a:r>
            <a:r>
              <a:rPr lang="zh-CN" altLang="en-US" sz="1600" smtClean="0"/>
              <a:t>可</a:t>
            </a:r>
            <a:r>
              <a:rPr lang="zh-CN" altLang="en-US" sz="1600"/>
              <a:t>执行文件安全</a:t>
            </a:r>
            <a:r>
              <a:rPr lang="zh-CN" altLang="en-US" sz="1600" smtClean="0"/>
              <a:t>上下文</a:t>
            </a:r>
            <a:endParaRPr lang="en-US" altLang="zh-CN" sz="1600" smtClean="0"/>
          </a:p>
          <a:p>
            <a:pPr marL="0" indent="0">
              <a:buNone/>
            </a:pPr>
            <a:endParaRPr lang="en-US" altLang="zh-CN" sz="1600"/>
          </a:p>
          <a:p>
            <a:pPr marL="0" indent="0">
              <a:buNone/>
            </a:pPr>
            <a:endParaRPr lang="en-US" altLang="zh-CN" sz="1600"/>
          </a:p>
          <a:p>
            <a:pPr marL="0" indent="0">
              <a:buNone/>
            </a:pPr>
            <a:r>
              <a:rPr lang="zh-CN" altLang="en-US" sz="1600" smtClean="0"/>
              <a:t>（</a:t>
            </a:r>
            <a:r>
              <a:rPr lang="en-US" altLang="zh-CN" sz="1600" smtClean="0"/>
              <a:t>3</a:t>
            </a:r>
            <a:r>
              <a:rPr lang="zh-CN" altLang="en-US" sz="1600" smtClean="0"/>
              <a:t>）添加</a:t>
            </a:r>
            <a:r>
              <a:rPr lang="en-US" altLang="zh-CN" sz="1600"/>
              <a:t>te</a:t>
            </a:r>
            <a:r>
              <a:rPr lang="zh-CN" altLang="en-US" sz="1600"/>
              <a:t>文件</a:t>
            </a:r>
            <a:r>
              <a:rPr lang="zh-CN" altLang="en-US" sz="1600" smtClean="0"/>
              <a:t>（</a:t>
            </a:r>
            <a:r>
              <a:rPr lang="en-US" altLang="zh-CN" sz="1600" smtClean="0"/>
              <a:t>perf_init.te</a:t>
            </a:r>
            <a:r>
              <a:rPr lang="zh-CN" altLang="en-US" sz="1600" smtClean="0"/>
              <a:t>）</a:t>
            </a:r>
            <a:endParaRPr lang="en-US" altLang="zh-CN" sz="1600" smtClean="0"/>
          </a:p>
          <a:p>
            <a:pPr marL="0" indent="0">
              <a:buNone/>
            </a:pPr>
            <a:endParaRPr lang="en-US" altLang="zh-CN" sz="1600"/>
          </a:p>
          <a:p>
            <a:pPr marL="0" indent="0">
              <a:buNone/>
            </a:pPr>
            <a:endParaRPr lang="en-US" altLang="zh-CN" sz="1600" smtClean="0"/>
          </a:p>
          <a:p>
            <a:pPr marL="0" indent="0">
              <a:buNone/>
            </a:pPr>
            <a:endParaRPr lang="en-US" altLang="zh-CN" sz="1600"/>
          </a:p>
          <a:p>
            <a:pPr marL="0" indent="0">
              <a:buNone/>
            </a:pPr>
            <a:endParaRPr lang="en-US" altLang="zh-CN" sz="1600" smtClean="0"/>
          </a:p>
          <a:p>
            <a:pPr marL="0" indent="0">
              <a:buNone/>
            </a:pPr>
            <a:endParaRPr lang="en-US" altLang="zh-CN" sz="1600"/>
          </a:p>
          <a:p>
            <a:pPr marL="0" indent="0">
              <a:buNone/>
            </a:pPr>
            <a:endParaRPr lang="en-US" altLang="zh-CN" sz="1600" smtClean="0"/>
          </a:p>
          <a:p>
            <a:pPr marL="0" indent="0">
              <a:buNone/>
            </a:pPr>
            <a:endParaRPr lang="en-US" altLang="zh-CN" sz="1600"/>
          </a:p>
          <a:p>
            <a:pPr marL="0" indent="0">
              <a:buNone/>
            </a:pPr>
            <a:endParaRPr lang="en-US" altLang="zh-CN" sz="1600" smtClean="0"/>
          </a:p>
          <a:p>
            <a:pPr marL="0" indent="0">
              <a:buNone/>
            </a:pPr>
            <a:endParaRPr lang="en-US" altLang="zh-CN" sz="1600"/>
          </a:p>
          <a:p>
            <a:pPr marL="0" indent="0">
              <a:buNone/>
            </a:pPr>
            <a:endParaRPr lang="en-US" altLang="zh-CN" sz="1600" smtClean="0"/>
          </a:p>
          <a:p>
            <a:pPr marL="0" indent="0">
              <a:buNone/>
            </a:pPr>
            <a:r>
              <a:rPr lang="zh-CN" altLang="en-US" sz="1600" smtClean="0"/>
              <a:t>注：</a:t>
            </a:r>
            <a:r>
              <a:rPr lang="zh-CN" altLang="en-US" sz="1600"/>
              <a:t>如果</a:t>
            </a:r>
            <a:r>
              <a:rPr lang="en-US" altLang="zh-CN" sz="1600"/>
              <a:t>bin</a:t>
            </a:r>
            <a:r>
              <a:rPr lang="zh-CN" altLang="en-US" sz="1600"/>
              <a:t>文件是</a:t>
            </a:r>
            <a:r>
              <a:rPr lang="en-US" altLang="zh-CN" sz="1600"/>
              <a:t>shell</a:t>
            </a:r>
            <a:r>
              <a:rPr lang="zh-CN" altLang="en-US" sz="1600"/>
              <a:t>脚本的话</a:t>
            </a:r>
            <a:r>
              <a:rPr lang="zh-CN" altLang="en-US" sz="1600" smtClean="0"/>
              <a:t>，且添加到</a:t>
            </a:r>
            <a:r>
              <a:rPr lang="en-US" altLang="zh-CN" sz="1600" smtClean="0"/>
              <a:t>vendor</a:t>
            </a:r>
            <a:r>
              <a:rPr lang="zh-CN" altLang="en-US" sz="1600" smtClean="0"/>
              <a:t>分区的话，注意脚本</a:t>
            </a:r>
            <a:r>
              <a:rPr lang="zh-CN" altLang="en-US" sz="1600"/>
              <a:t>的头需要写成</a:t>
            </a:r>
            <a:r>
              <a:rPr lang="en-US" altLang="zh-CN" sz="1600">
                <a:solidFill>
                  <a:srgbClr val="FF0000"/>
                </a:solidFill>
              </a:rPr>
              <a:t>#!/vendor/bin/sh</a:t>
            </a:r>
          </a:p>
          <a:p>
            <a:pPr marL="0" indent="0">
              <a:buNone/>
            </a:pPr>
            <a:endParaRPr lang="en-US" altLang="zh-CN" sz="1600" smtClean="0"/>
          </a:p>
          <a:p>
            <a:pPr marL="0" indent="0">
              <a:buNone/>
            </a:pPr>
            <a:endParaRPr lang="en-US" altLang="zh-CN" sz="1600"/>
          </a:p>
          <a:p>
            <a:pPr marL="0" indent="0">
              <a:buNone/>
            </a:pPr>
            <a:endParaRPr lang="en-US" altLang="zh-CN" sz="1600"/>
          </a:p>
          <a:p>
            <a:pPr marL="0" indent="0">
              <a:buNone/>
            </a:pPr>
            <a:endParaRPr lang="en-US" altLang="zh-CN" sz="1600"/>
          </a:p>
        </p:txBody>
      </p:sp>
      <p:sp>
        <p:nvSpPr>
          <p:cNvPr id="7" name="文本框 6"/>
          <p:cNvSpPr txBox="1"/>
          <p:nvPr/>
        </p:nvSpPr>
        <p:spPr>
          <a:xfrm>
            <a:off x="1202500" y="1962191"/>
            <a:ext cx="9628165" cy="68326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# miui/system/sepolicy/private/file_contexts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/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system/xbin/system_perf_init  </a:t>
            </a: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u:object_r:system_perf_init_exec:s0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202500" y="2974880"/>
            <a:ext cx="9628165" cy="337323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# </a:t>
            </a: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miui/system/sepolicy/private/perf_init.te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type 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system_perf_init, coredomain, domain, mlstrustedsubject</a:t>
            </a: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;   </a:t>
            </a:r>
            <a:r>
              <a:rPr lang="en-US" altLang="zh-CN" sz="1600" smtClean="0">
                <a:solidFill>
                  <a:schemeClr val="bg2">
                    <a:lumMod val="75000"/>
                  </a:schemeClr>
                </a:solidFill>
              </a:rPr>
              <a:t>#</a:t>
            </a:r>
            <a:r>
              <a:rPr lang="zh-CN" altLang="en-US" sz="1600" smtClean="0">
                <a:solidFill>
                  <a:schemeClr val="bg2">
                    <a:lumMod val="75000"/>
                  </a:schemeClr>
                </a:solidFill>
              </a:rPr>
              <a:t>本进程的</a:t>
            </a:r>
            <a:r>
              <a:rPr lang="en-US" altLang="zh-CN" sz="1600" smtClean="0">
                <a:solidFill>
                  <a:schemeClr val="bg2">
                    <a:lumMod val="75000"/>
                  </a:schemeClr>
                </a:solidFill>
              </a:rPr>
              <a:t>domain</a:t>
            </a:r>
            <a:r>
              <a:rPr lang="zh-CN" altLang="en-US" sz="1600" smtClean="0">
                <a:solidFill>
                  <a:schemeClr val="bg2">
                    <a:lumMod val="75000"/>
                  </a:schemeClr>
                </a:solidFill>
              </a:rPr>
              <a:t>是</a:t>
            </a:r>
            <a:r>
              <a:rPr lang="en-US" altLang="zh-CN" sz="1600">
                <a:solidFill>
                  <a:schemeClr val="bg2">
                    <a:lumMod val="75000"/>
                  </a:schemeClr>
                </a:solidFill>
              </a:rPr>
              <a:t>system_perf_init</a:t>
            </a:r>
          </a:p>
          <a:p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type system_perf_init_exec, system_file_type, exec_type, file_type</a:t>
            </a: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;</a:t>
            </a:r>
            <a:r>
              <a:rPr lang="en-US" altLang="zh-CN" i="1"/>
              <a:t> </a:t>
            </a:r>
            <a:r>
              <a:rPr lang="en-US" altLang="zh-CN" sz="1600" smtClean="0">
                <a:solidFill>
                  <a:schemeClr val="bg2">
                    <a:lumMod val="75000"/>
                  </a:schemeClr>
                </a:solidFill>
              </a:rPr>
              <a:t>#system_perf_init_exec</a:t>
            </a:r>
            <a:r>
              <a:rPr lang="zh-CN" altLang="en-US" sz="1600" smtClean="0">
                <a:solidFill>
                  <a:schemeClr val="bg2">
                    <a:lumMod val="75000"/>
                  </a:schemeClr>
                </a:solidFill>
              </a:rPr>
              <a:t>将</a:t>
            </a:r>
            <a:r>
              <a:rPr lang="zh-CN" altLang="en-US" sz="1600">
                <a:solidFill>
                  <a:schemeClr val="bg2">
                    <a:lumMod val="75000"/>
                  </a:schemeClr>
                </a:solidFill>
              </a:rPr>
              <a:t>会设置</a:t>
            </a:r>
          </a:p>
          <a:p>
            <a:r>
              <a:rPr lang="zh-CN" altLang="en-US" sz="1600" smtClean="0">
                <a:solidFill>
                  <a:schemeClr val="bg2">
                    <a:lumMod val="75000"/>
                  </a:schemeClr>
                </a:solidFill>
              </a:rPr>
              <a:t>为</a:t>
            </a:r>
            <a:r>
              <a:rPr lang="en-US" altLang="zh-CN" sz="1600">
                <a:solidFill>
                  <a:schemeClr val="bg2">
                    <a:lumMod val="75000"/>
                  </a:schemeClr>
                </a:solidFill>
              </a:rPr>
              <a:t>/system/xbin/system_perf_init</a:t>
            </a:r>
            <a:r>
              <a:rPr lang="zh-CN" altLang="en-US" sz="1600" smtClean="0">
                <a:solidFill>
                  <a:schemeClr val="bg2">
                    <a:lumMod val="75000"/>
                  </a:schemeClr>
                </a:solidFill>
              </a:rPr>
              <a:t>的</a:t>
            </a:r>
            <a:r>
              <a:rPr lang="en-US" altLang="zh-CN" sz="1600">
                <a:solidFill>
                  <a:schemeClr val="bg2">
                    <a:lumMod val="75000"/>
                  </a:schemeClr>
                </a:solidFill>
              </a:rPr>
              <a:t>type</a:t>
            </a:r>
            <a:r>
              <a:rPr lang="zh-CN" altLang="en-US" sz="1600">
                <a:solidFill>
                  <a:schemeClr val="bg2">
                    <a:lumMod val="75000"/>
                  </a:schemeClr>
                </a:solidFill>
              </a:rPr>
              <a:t>，</a:t>
            </a:r>
            <a:r>
              <a:rPr lang="zh-CN" altLang="en-US" sz="1600" smtClean="0">
                <a:solidFill>
                  <a:schemeClr val="bg2">
                    <a:lumMod val="75000"/>
                  </a:schemeClr>
                </a:solidFill>
              </a:rPr>
              <a:t>即</a:t>
            </a:r>
            <a:r>
              <a:rPr lang="en-US" altLang="zh-CN" sz="1600">
                <a:solidFill>
                  <a:schemeClr val="bg2">
                    <a:lumMod val="75000"/>
                  </a:schemeClr>
                </a:solidFill>
              </a:rPr>
              <a:t>/system/xbin/system_perf_init</a:t>
            </a:r>
            <a:r>
              <a:rPr lang="zh-CN" altLang="en-US" sz="1600" smtClean="0">
                <a:solidFill>
                  <a:schemeClr val="bg2">
                    <a:lumMod val="75000"/>
                  </a:schemeClr>
                </a:solidFill>
              </a:rPr>
              <a:t>文件</a:t>
            </a:r>
            <a:r>
              <a:rPr lang="zh-CN" altLang="en-US" sz="1600">
                <a:solidFill>
                  <a:schemeClr val="bg2">
                    <a:lumMod val="75000"/>
                  </a:schemeClr>
                </a:solidFill>
              </a:rPr>
              <a:t>的安全上下文 </a:t>
            </a:r>
            <a:r>
              <a:rPr lang="zh-CN" altLang="en-US" sz="1600" smtClean="0">
                <a:solidFill>
                  <a:schemeClr val="bg2">
                    <a:lumMod val="75000"/>
                  </a:schemeClr>
                </a:solidFill>
              </a:rPr>
              <a:t>；</a:t>
            </a:r>
            <a:endParaRPr lang="en-US" altLang="zh-CN" sz="1600" smtClean="0">
              <a:solidFill>
                <a:schemeClr val="bg2">
                  <a:lumMod val="75000"/>
                </a:schemeClr>
              </a:solidFill>
            </a:endParaRPr>
          </a:p>
          <a:p>
            <a:endParaRPr lang="en-US" altLang="zh-CN" sz="1600">
              <a:solidFill>
                <a:schemeClr val="bg2">
                  <a:lumMod val="75000"/>
                </a:schemeClr>
              </a:solidFill>
            </a:endParaRPr>
          </a:p>
          <a:p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init_daemon_domain(system_perf_init</a:t>
            </a: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)   </a:t>
            </a:r>
            <a:r>
              <a:rPr lang="en-US" altLang="zh-CN" sz="1600">
                <a:solidFill>
                  <a:schemeClr val="bg2">
                    <a:lumMod val="75000"/>
                  </a:schemeClr>
                </a:solidFill>
              </a:rPr>
              <a:t># init_daemon_domain</a:t>
            </a:r>
            <a:r>
              <a:rPr lang="zh-CN" altLang="en-US" sz="1600">
                <a:solidFill>
                  <a:schemeClr val="bg2">
                    <a:lumMod val="75000"/>
                  </a:schemeClr>
                </a:solidFill>
              </a:rPr>
              <a:t>是一个宏，意思是，当一个</a:t>
            </a:r>
            <a:r>
              <a:rPr lang="en-US" altLang="zh-CN" sz="1600">
                <a:solidFill>
                  <a:schemeClr val="bg2">
                    <a:lumMod val="75000"/>
                  </a:schemeClr>
                </a:solidFill>
              </a:rPr>
              <a:t>domain</a:t>
            </a:r>
            <a:r>
              <a:rPr lang="zh-CN" altLang="en-US" sz="1600">
                <a:solidFill>
                  <a:schemeClr val="bg2">
                    <a:lumMod val="75000"/>
                  </a:schemeClr>
                </a:solidFill>
              </a:rPr>
              <a:t>为</a:t>
            </a:r>
            <a:r>
              <a:rPr lang="en-US" altLang="zh-CN" sz="1600">
                <a:solidFill>
                  <a:schemeClr val="bg2">
                    <a:lumMod val="75000"/>
                  </a:schemeClr>
                </a:solidFill>
              </a:rPr>
              <a:t>init</a:t>
            </a:r>
            <a:r>
              <a:rPr lang="zh-CN" altLang="en-US" sz="1600">
                <a:solidFill>
                  <a:schemeClr val="bg2">
                    <a:lumMod val="75000"/>
                  </a:schemeClr>
                </a:solidFill>
              </a:rPr>
              <a:t>的进程由于执行一个</a:t>
            </a:r>
            <a:r>
              <a:rPr lang="en-US" altLang="zh-CN" sz="1600">
                <a:solidFill>
                  <a:schemeClr val="bg2">
                    <a:lumMod val="75000"/>
                  </a:schemeClr>
                </a:solidFill>
              </a:rPr>
              <a:t>type</a:t>
            </a:r>
            <a:r>
              <a:rPr lang="zh-CN" altLang="en-US" sz="1600">
                <a:solidFill>
                  <a:schemeClr val="bg2">
                    <a:lumMod val="75000"/>
                  </a:schemeClr>
                </a:solidFill>
              </a:rPr>
              <a:t>为</a:t>
            </a:r>
            <a:r>
              <a:rPr lang="en-US" altLang="zh-CN" sz="1600">
                <a:solidFill>
                  <a:schemeClr val="bg2">
                    <a:lumMod val="75000"/>
                  </a:schemeClr>
                </a:solidFill>
              </a:rPr>
              <a:t>system_perf_init</a:t>
            </a:r>
            <a:r>
              <a:rPr lang="zh-CN" altLang="en-US" sz="1600">
                <a:solidFill>
                  <a:schemeClr val="bg2">
                    <a:lumMod val="75000"/>
                  </a:schemeClr>
                </a:solidFill>
              </a:rPr>
              <a:t>的文件</a:t>
            </a:r>
            <a:r>
              <a:rPr lang="zh-CN" altLang="en-US" sz="1600" smtClean="0">
                <a:solidFill>
                  <a:schemeClr val="bg2">
                    <a:lumMod val="75000"/>
                  </a:schemeClr>
                </a:solidFill>
              </a:rPr>
              <a:t>而创建</a:t>
            </a:r>
            <a:r>
              <a:rPr lang="zh-CN" altLang="en-US" sz="1600">
                <a:solidFill>
                  <a:schemeClr val="bg2">
                    <a:lumMod val="75000"/>
                  </a:schemeClr>
                </a:solidFill>
              </a:rPr>
              <a:t>一个子进程时，将该子进程的</a:t>
            </a:r>
            <a:r>
              <a:rPr lang="en-US" altLang="zh-CN" sz="1600">
                <a:solidFill>
                  <a:schemeClr val="bg2">
                    <a:lumMod val="75000"/>
                  </a:schemeClr>
                </a:solidFill>
              </a:rPr>
              <a:t>domain</a:t>
            </a:r>
            <a:r>
              <a:rPr lang="zh-CN" altLang="en-US" sz="1600">
                <a:solidFill>
                  <a:schemeClr val="bg2">
                    <a:lumMod val="75000"/>
                  </a:schemeClr>
                </a:solidFill>
              </a:rPr>
              <a:t>设置 </a:t>
            </a:r>
          </a:p>
          <a:p>
            <a:r>
              <a:rPr lang="zh-CN" altLang="en-US" sz="1600">
                <a:solidFill>
                  <a:schemeClr val="bg2">
                    <a:lumMod val="75000"/>
                  </a:schemeClr>
                </a:solidFill>
              </a:rPr>
              <a:t>为</a:t>
            </a:r>
            <a:r>
              <a:rPr lang="en-US" altLang="zh-CN" sz="1600">
                <a:solidFill>
                  <a:schemeClr val="bg2">
                    <a:lumMod val="75000"/>
                  </a:schemeClr>
                </a:solidFill>
              </a:rPr>
              <a:t>system_perf_init </a:t>
            </a:r>
            <a:r>
              <a:rPr lang="zh-CN" altLang="en-US" sz="1600">
                <a:solidFill>
                  <a:schemeClr val="bg2">
                    <a:lumMod val="75000"/>
                  </a:schemeClr>
                </a:solidFill>
              </a:rPr>
              <a:t>，而不是继承父进程的</a:t>
            </a:r>
            <a:r>
              <a:rPr lang="en-US" altLang="zh-CN" sz="1600">
                <a:solidFill>
                  <a:schemeClr val="bg2">
                    <a:lumMod val="75000"/>
                  </a:schemeClr>
                </a:solidFill>
              </a:rPr>
              <a:t>init</a:t>
            </a:r>
            <a:r>
              <a:rPr lang="zh-CN" altLang="en-US" sz="1600">
                <a:solidFill>
                  <a:schemeClr val="bg2">
                    <a:lumMod val="75000"/>
                  </a:schemeClr>
                </a:solidFill>
              </a:rPr>
              <a:t>。 </a:t>
            </a:r>
            <a:endParaRPr lang="en-US" altLang="zh-CN" sz="1600">
              <a:solidFill>
                <a:schemeClr val="bg2">
                  <a:lumMod val="75000"/>
                </a:schemeClr>
              </a:solidFill>
            </a:endParaRPr>
          </a:p>
          <a:p>
            <a:pPr>
              <a:lnSpc>
                <a:spcPct val="120000"/>
              </a:lnSpc>
            </a:pPr>
            <a:endParaRPr lang="en-US" altLang="zh-CN" sz="160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bg2">
                    <a:lumMod val="75000"/>
                  </a:schemeClr>
                </a:solidFill>
              </a:rPr>
              <a:t># </a:t>
            </a:r>
            <a:r>
              <a:rPr lang="zh-CN" altLang="en-US" sz="1600">
                <a:solidFill>
                  <a:schemeClr val="bg2">
                    <a:lumMod val="75000"/>
                  </a:schemeClr>
                </a:solidFill>
              </a:rPr>
              <a:t>为</a:t>
            </a:r>
            <a:r>
              <a:rPr lang="en-US" altLang="zh-CN" sz="1600">
                <a:solidFill>
                  <a:schemeClr val="bg2">
                    <a:lumMod val="75000"/>
                  </a:schemeClr>
                </a:solidFill>
              </a:rPr>
              <a:t>system_perf_init</a:t>
            </a:r>
            <a:r>
              <a:rPr lang="zh-CN" altLang="en-US" sz="1600">
                <a:solidFill>
                  <a:schemeClr val="bg2">
                    <a:lumMod val="75000"/>
                  </a:schemeClr>
                </a:solidFill>
              </a:rPr>
              <a:t>添加</a:t>
            </a:r>
            <a:r>
              <a:rPr lang="zh-CN" altLang="en-US" sz="1600" smtClean="0">
                <a:solidFill>
                  <a:schemeClr val="bg2">
                    <a:lumMod val="75000"/>
                  </a:schemeClr>
                </a:solidFill>
              </a:rPr>
              <a:t>权限。尽量</a:t>
            </a:r>
            <a:r>
              <a:rPr lang="zh-CN" altLang="en-US" sz="1600">
                <a:solidFill>
                  <a:schemeClr val="bg2">
                    <a:lumMod val="75000"/>
                  </a:schemeClr>
                </a:solidFill>
              </a:rPr>
              <a:t>使用权限最小原则，需要什么权限申请什么权限，不要申请过多</a:t>
            </a:r>
            <a:endParaRPr lang="en-US" altLang="zh-CN" sz="1600">
              <a:solidFill>
                <a:schemeClr val="bg2">
                  <a:lumMod val="7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allow system_perf_init </a:t>
            </a: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{ system_prop dalvik_prop }: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property_service set;</a:t>
            </a:r>
          </a:p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a</a:t>
            </a: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llow system_perf_init  ……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547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3.8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175870"/>
            <a:ext cx="8205912" cy="7571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向</a:t>
            </a:r>
            <a:r>
              <a:rPr lang="en-US" altLang="zh-CN" sz="3600" b="1" smtClean="0">
                <a:solidFill>
                  <a:srgbClr val="002043"/>
                </a:solidFill>
                <a:latin typeface="+mj-ea"/>
                <a:ea typeface="+mj-ea"/>
              </a:rPr>
              <a:t>servicemanager</a:t>
            </a: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添加</a:t>
            </a:r>
            <a:r>
              <a:rPr lang="en-US" altLang="zh-CN" sz="3600" b="1" smtClean="0">
                <a:solidFill>
                  <a:srgbClr val="002043"/>
                </a:solidFill>
                <a:latin typeface="+mj-ea"/>
                <a:ea typeface="+mj-ea"/>
              </a:rPr>
              <a:t>service</a:t>
            </a:r>
            <a:endParaRPr lang="zh-CN" altLang="en-US" sz="3600" b="1" smtClean="0">
              <a:solidFill>
                <a:srgbClr val="002043"/>
              </a:solidFill>
              <a:latin typeface="+mj-ea"/>
              <a:ea typeface="+mj-ea"/>
            </a:endParaRP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2425"/>
            <a:ext cx="10842625" cy="550318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600" b="1" smtClean="0"/>
              <a:t>向</a:t>
            </a:r>
            <a:r>
              <a:rPr lang="en-US" altLang="zh-CN" sz="1600" b="1" smtClean="0"/>
              <a:t>servicemanager</a:t>
            </a:r>
            <a:r>
              <a:rPr lang="zh-CN" altLang="en-US" sz="1600" b="1" smtClean="0"/>
              <a:t>新增</a:t>
            </a:r>
            <a:r>
              <a:rPr lang="en-US" altLang="zh-CN" sz="1600" b="1" smtClean="0"/>
              <a:t>service</a:t>
            </a:r>
          </a:p>
          <a:p>
            <a:pPr marL="800100" lvl="2" indent="-342900">
              <a:spcBef>
                <a:spcPts val="1000"/>
              </a:spcBef>
              <a:buFont typeface="+mj-lt"/>
              <a:buAutoNum type="alphaLcParenR"/>
            </a:pPr>
            <a:r>
              <a:rPr lang="zh-CN" altLang="en-US" sz="1600"/>
              <a:t>没有添加对应</a:t>
            </a:r>
            <a:r>
              <a:rPr lang="zh-CN" altLang="en-US" sz="1600"/>
              <a:t>的权限，</a:t>
            </a:r>
            <a:r>
              <a:rPr lang="zh-CN" altLang="en-US" sz="1600"/>
              <a:t>会</a:t>
            </a:r>
            <a:r>
              <a:rPr lang="zh-CN" altLang="en-US" sz="1600" smtClean="0"/>
              <a:t>报 </a:t>
            </a:r>
            <a:r>
              <a:rPr lang="en-US" altLang="zh-CN" sz="1600" smtClean="0">
                <a:solidFill>
                  <a:srgbClr val="FF0000"/>
                </a:solidFill>
              </a:rPr>
              <a:t>java.lang.SecurityException </a:t>
            </a:r>
          </a:p>
          <a:p>
            <a:pPr marL="800100" lvl="2" indent="-342900">
              <a:spcBef>
                <a:spcPts val="1000"/>
              </a:spcBef>
              <a:buFont typeface="+mj-lt"/>
              <a:buAutoNum type="alphaLcParenR"/>
            </a:pPr>
            <a:r>
              <a:rPr lang="en-US" altLang="zh-CN" sz="1600" smtClean="0"/>
              <a:t>service</a:t>
            </a:r>
            <a:r>
              <a:rPr lang="zh-CN" altLang="en-US" sz="1600"/>
              <a:t>的默认安全上下文是</a:t>
            </a:r>
            <a:r>
              <a:rPr lang="en-US" altLang="zh-CN" sz="1600"/>
              <a:t>default_android_service</a:t>
            </a:r>
            <a:r>
              <a:rPr lang="zh-CN" altLang="en-US" sz="1600" smtClean="0"/>
              <a:t>，</a:t>
            </a:r>
            <a:endParaRPr lang="en-US" altLang="zh-CN" sz="1600" smtClean="0"/>
          </a:p>
          <a:p>
            <a:pPr marL="457200" lvl="2" indent="0">
              <a:spcBef>
                <a:spcPts val="1000"/>
              </a:spcBef>
              <a:buNone/>
            </a:pPr>
            <a:r>
              <a:rPr lang="en-US" altLang="zh-CN" sz="1600"/>
              <a:t> </a:t>
            </a:r>
            <a:r>
              <a:rPr lang="en-US" altLang="zh-CN" sz="1600" smtClean="0"/>
              <a:t>     </a:t>
            </a:r>
            <a:r>
              <a:rPr lang="zh-CN" altLang="en-US" sz="1600" smtClean="0"/>
              <a:t>注意，不能直接添加 </a:t>
            </a:r>
            <a:r>
              <a:rPr lang="en-US" altLang="zh-CN" sz="1600" smtClean="0"/>
              <a:t>allow xxx default_android_service:service_manager </a:t>
            </a:r>
            <a:r>
              <a:rPr lang="en-US" altLang="zh-CN" sz="1600"/>
              <a:t>add</a:t>
            </a:r>
            <a:r>
              <a:rPr lang="en-US" altLang="zh-CN" sz="1600" smtClean="0"/>
              <a:t>;</a:t>
            </a:r>
          </a:p>
          <a:p>
            <a:pPr marL="457200" lvl="2" indent="0">
              <a:spcBef>
                <a:spcPts val="1000"/>
              </a:spcBef>
              <a:buNone/>
            </a:pPr>
            <a:r>
              <a:rPr lang="en-US" altLang="zh-CN" sz="1600"/>
              <a:t> </a:t>
            </a:r>
            <a:r>
              <a:rPr lang="en-US" altLang="zh-CN" sz="1600" smtClean="0"/>
              <a:t>     </a:t>
            </a:r>
            <a:r>
              <a:rPr lang="zh-CN" altLang="en-US" sz="1600" smtClean="0"/>
              <a:t>因为</a:t>
            </a:r>
            <a:r>
              <a:rPr lang="en-US" altLang="zh-CN" sz="1600"/>
              <a:t>google </a:t>
            </a:r>
            <a:r>
              <a:rPr lang="zh-CN" altLang="en-US" sz="1600"/>
              <a:t>原生策略</a:t>
            </a:r>
            <a:r>
              <a:rPr lang="en-US" altLang="zh-CN" sz="1600"/>
              <a:t>domain.te</a:t>
            </a:r>
            <a:r>
              <a:rPr lang="zh-CN" altLang="en-US" sz="1600"/>
              <a:t>中：</a:t>
            </a:r>
            <a:endParaRPr lang="en-US" altLang="zh-CN" sz="1600"/>
          </a:p>
          <a:p>
            <a:pPr marL="457200" lvl="2" indent="0">
              <a:spcBef>
                <a:spcPts val="1000"/>
              </a:spcBef>
              <a:buNone/>
            </a:pPr>
            <a:endParaRPr lang="en-US" altLang="zh-CN" sz="1600"/>
          </a:p>
          <a:p>
            <a:pPr marL="800100" lvl="2" indent="-342900">
              <a:spcBef>
                <a:spcPts val="1000"/>
              </a:spcBef>
              <a:buFont typeface="+mj-lt"/>
              <a:buAutoNum type="alphaLcParenR"/>
            </a:pPr>
            <a:endParaRPr lang="en-US" altLang="zh-CN" sz="1600" smtClean="0"/>
          </a:p>
          <a:p>
            <a:pPr marL="457200" lvl="1" indent="0">
              <a:buNone/>
            </a:pPr>
            <a:endParaRPr lang="en-US" altLang="zh-CN" sz="1600"/>
          </a:p>
          <a:p>
            <a:r>
              <a:rPr lang="zh-CN" altLang="en-US" sz="1600" b="1"/>
              <a:t> </a:t>
            </a:r>
            <a:r>
              <a:rPr lang="zh-CN" altLang="en-US" sz="1600" b="1" smtClean="0"/>
              <a:t>向</a:t>
            </a:r>
            <a:r>
              <a:rPr lang="en-US" altLang="zh-CN" sz="1600" b="1"/>
              <a:t>sevicemanager</a:t>
            </a:r>
            <a:r>
              <a:rPr lang="zh-CN" altLang="en-US" sz="1600" b="1"/>
              <a:t>新添加的</a:t>
            </a:r>
            <a:r>
              <a:rPr lang="en-US" altLang="zh-CN" sz="1600" b="1"/>
              <a:t>service</a:t>
            </a:r>
            <a:r>
              <a:rPr lang="zh-CN" altLang="en-US" sz="1600" b="1" smtClean="0"/>
              <a:t>要</a:t>
            </a:r>
            <a:r>
              <a:rPr lang="zh-CN" altLang="en-US" sz="1600" b="1"/>
              <a:t>以</a:t>
            </a:r>
            <a:r>
              <a:rPr lang="en-US" altLang="zh-CN" sz="1600" b="1" smtClean="0"/>
              <a:t>service</a:t>
            </a:r>
            <a:r>
              <a:rPr lang="zh-CN" altLang="en-US" sz="1600" b="1"/>
              <a:t>的名字设置合适的</a:t>
            </a:r>
            <a:r>
              <a:rPr lang="zh-CN" altLang="en-US" sz="1600" b="1"/>
              <a:t>安全</a:t>
            </a:r>
            <a:r>
              <a:rPr lang="zh-CN" altLang="en-US" sz="1600" b="1" smtClean="0"/>
              <a:t>上下文</a:t>
            </a:r>
            <a:endParaRPr lang="en-US" altLang="zh-CN" sz="1600" b="1" smtClean="0"/>
          </a:p>
          <a:p>
            <a:pPr marL="0" indent="0">
              <a:buNone/>
            </a:pPr>
            <a:r>
              <a:rPr lang="en-US" altLang="zh-CN" sz="1600"/>
              <a:t> </a:t>
            </a:r>
            <a:r>
              <a:rPr lang="en-US" altLang="zh-CN" sz="1600" smtClean="0"/>
              <a:t>    【</a:t>
            </a:r>
            <a:r>
              <a:rPr lang="zh-CN" altLang="en-US" sz="1600" smtClean="0"/>
              <a:t>例</a:t>
            </a:r>
            <a:r>
              <a:rPr lang="en-US" altLang="zh-CN" sz="1600" smtClean="0"/>
              <a:t>】</a:t>
            </a:r>
          </a:p>
          <a:p>
            <a:pPr marL="0" indent="0">
              <a:buNone/>
            </a:pPr>
            <a:endParaRPr lang="en-US" altLang="zh-CN" sz="1600"/>
          </a:p>
          <a:p>
            <a:pPr marL="0" indent="0">
              <a:buNone/>
            </a:pPr>
            <a:endParaRPr lang="en-US" altLang="zh-CN" sz="1600" smtClean="0"/>
          </a:p>
          <a:p>
            <a:pPr marL="0" indent="0">
              <a:buNone/>
            </a:pPr>
            <a:endParaRPr lang="en-US" altLang="zh-CN" sz="1600"/>
          </a:p>
          <a:p>
            <a:pPr marL="0" indent="0">
              <a:buNone/>
            </a:pPr>
            <a:endParaRPr lang="en-US" altLang="zh-CN" sz="1600" smtClean="0"/>
          </a:p>
          <a:p>
            <a:pPr marL="0" indent="0">
              <a:buNone/>
            </a:pPr>
            <a:r>
              <a:rPr lang="en-US" altLang="zh-CN" sz="1600" smtClean="0"/>
              <a:t>       </a:t>
            </a:r>
            <a:r>
              <a:rPr lang="zh-CN" altLang="en-US" sz="1600" smtClean="0"/>
              <a:t>对应</a:t>
            </a:r>
            <a:r>
              <a:rPr lang="en-US" altLang="zh-CN" sz="1600" smtClean="0"/>
              <a:t>service</a:t>
            </a:r>
            <a:r>
              <a:rPr lang="zh-CN" altLang="en-US" sz="1600" smtClean="0"/>
              <a:t>的权限：</a:t>
            </a:r>
            <a:r>
              <a:rPr lang="en-US" altLang="zh-CN" sz="1600">
                <a:hlinkClick r:id="rId2"/>
              </a:rPr>
              <a:t>http://gerrit.pt.mioffice.cn/c/miui/system/sepolicy</a:t>
            </a:r>
            <a:r>
              <a:rPr lang="en-US" altLang="zh-CN" sz="1600">
                <a:hlinkClick r:id="rId2"/>
              </a:rPr>
              <a:t>/+/</a:t>
            </a:r>
            <a:r>
              <a:rPr lang="en-US" altLang="zh-CN" sz="1600" smtClean="0">
                <a:hlinkClick r:id="rId2"/>
              </a:rPr>
              <a:t>1566095</a:t>
            </a:r>
            <a:endParaRPr lang="en-US" altLang="zh-CN" sz="1600" smtClean="0"/>
          </a:p>
          <a:p>
            <a:pPr marL="0" indent="0">
              <a:buNone/>
            </a:pPr>
            <a:endParaRPr lang="en-US" altLang="zh-CN" sz="1600"/>
          </a:p>
          <a:p>
            <a:pPr marL="0" indent="0">
              <a:buNone/>
            </a:pPr>
            <a:endParaRPr lang="en-US" altLang="zh-CN" sz="1600" smtClean="0"/>
          </a:p>
          <a:p>
            <a:pPr marL="0" indent="0">
              <a:buNone/>
            </a:pPr>
            <a:endParaRPr lang="en-US" altLang="zh-CN" sz="1600"/>
          </a:p>
          <a:p>
            <a:pPr marL="0" indent="0">
              <a:buNone/>
            </a:pPr>
            <a:endParaRPr lang="en-US" altLang="zh-CN" sz="1600" smtClean="0"/>
          </a:p>
          <a:p>
            <a:pPr marL="0" indent="0">
              <a:buNone/>
            </a:pPr>
            <a:r>
              <a:rPr lang="zh-CN" altLang="en-US" sz="1600" smtClean="0"/>
              <a:t>注：</a:t>
            </a:r>
            <a:r>
              <a:rPr lang="zh-CN" altLang="en-US" sz="1600"/>
              <a:t>如果</a:t>
            </a:r>
            <a:r>
              <a:rPr lang="en-US" altLang="zh-CN" sz="1600"/>
              <a:t>bin</a:t>
            </a:r>
            <a:r>
              <a:rPr lang="zh-CN" altLang="en-US" sz="1600"/>
              <a:t>文件是</a:t>
            </a:r>
            <a:r>
              <a:rPr lang="en-US" altLang="zh-CN" sz="1600"/>
              <a:t>shell</a:t>
            </a:r>
            <a:r>
              <a:rPr lang="zh-CN" altLang="en-US" sz="1600"/>
              <a:t>脚本的话</a:t>
            </a:r>
            <a:r>
              <a:rPr lang="zh-CN" altLang="en-US" sz="1600" smtClean="0"/>
              <a:t>，且添加到</a:t>
            </a:r>
            <a:r>
              <a:rPr lang="en-US" altLang="zh-CN" sz="1600" smtClean="0"/>
              <a:t>vendor</a:t>
            </a:r>
            <a:r>
              <a:rPr lang="zh-CN" altLang="en-US" sz="1600" smtClean="0"/>
              <a:t>分区的话，注意脚本</a:t>
            </a:r>
            <a:r>
              <a:rPr lang="zh-CN" altLang="en-US" sz="1600"/>
              <a:t>的头需要写成</a:t>
            </a:r>
            <a:r>
              <a:rPr lang="en-US" altLang="zh-CN" sz="1600">
                <a:solidFill>
                  <a:srgbClr val="FF0000"/>
                </a:solidFill>
              </a:rPr>
              <a:t>#!/vendor/bin/sh</a:t>
            </a:r>
          </a:p>
          <a:p>
            <a:pPr marL="0" indent="0">
              <a:buNone/>
            </a:pPr>
            <a:endParaRPr lang="en-US" altLang="zh-CN" sz="1600" smtClean="0"/>
          </a:p>
          <a:p>
            <a:pPr marL="0" indent="0">
              <a:buNone/>
            </a:pPr>
            <a:endParaRPr lang="en-US" altLang="zh-CN" sz="1600"/>
          </a:p>
          <a:p>
            <a:pPr marL="0" indent="0">
              <a:buNone/>
            </a:pPr>
            <a:endParaRPr lang="en-US" altLang="zh-CN" sz="1600"/>
          </a:p>
          <a:p>
            <a:pPr marL="0" indent="0">
              <a:buNone/>
            </a:pPr>
            <a:endParaRPr lang="en-US" altLang="zh-CN" sz="1600"/>
          </a:p>
        </p:txBody>
      </p:sp>
      <p:sp>
        <p:nvSpPr>
          <p:cNvPr id="9" name="文本框 8"/>
          <p:cNvSpPr txBox="1"/>
          <p:nvPr/>
        </p:nvSpPr>
        <p:spPr>
          <a:xfrm>
            <a:off x="1467817" y="3176467"/>
            <a:ext cx="9628165" cy="58477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r>
              <a:rPr lang="en-US" altLang="zh-CN" sz="1600" smtClean="0"/>
              <a:t>//miui-s-matisse-dev/system/sepolicy/public/domain.te</a:t>
            </a:r>
          </a:p>
          <a:p>
            <a:r>
              <a:rPr lang="en-US" altLang="zh-CN" sz="1600" smtClean="0"/>
              <a:t>neverallow </a:t>
            </a:r>
            <a:r>
              <a:rPr lang="en-US" altLang="zh-CN" sz="1600"/>
              <a:t>* default_android_service:service_manager *;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1075368" y="4724818"/>
            <a:ext cx="10290672" cy="110799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r>
              <a:rPr lang="en-US" altLang="zh-CN"/>
              <a:t>  </a:t>
            </a:r>
            <a:r>
              <a:rPr lang="en-US" altLang="zh-CN" smtClean="0"/>
              <a:t>  </a:t>
            </a:r>
            <a:r>
              <a:rPr lang="en-US" altLang="zh-CN" sz="1600" smtClean="0"/>
              <a:t>public </a:t>
            </a:r>
            <a:r>
              <a:rPr lang="en-US" altLang="zh-CN" sz="1600"/>
              <a:t>static final String SERVICE_NAME = "miui.cld.service";</a:t>
            </a:r>
          </a:p>
          <a:p>
            <a:r>
              <a:rPr lang="en-US" altLang="zh-CN" sz="1600"/>
              <a:t> </a:t>
            </a:r>
            <a:r>
              <a:rPr lang="en-US" altLang="zh-CN" sz="1600" smtClean="0"/>
              <a:t>   </a:t>
            </a:r>
          </a:p>
          <a:p>
            <a:r>
              <a:rPr lang="en-US" altLang="zh-CN" sz="1600"/>
              <a:t> </a:t>
            </a:r>
            <a:r>
              <a:rPr lang="en-US" altLang="zh-CN" sz="1600" smtClean="0"/>
              <a:t>   final </a:t>
            </a:r>
            <a:r>
              <a:rPr lang="en-US" altLang="zh-CN" sz="1600"/>
              <a:t>void addExtraServices(Context context, boolean onlyCore) {</a:t>
            </a:r>
          </a:p>
          <a:p>
            <a:r>
              <a:rPr lang="en-US" altLang="zh-CN" sz="1600" smtClean="0"/>
              <a:t>       </a:t>
            </a:r>
            <a:r>
              <a:rPr lang="en-US" altLang="zh-CN" sz="1600" smtClean="0">
                <a:solidFill>
                  <a:schemeClr val="accent1">
                    <a:lumMod val="50000"/>
                    <a:lumOff val="50000"/>
                  </a:schemeClr>
                </a:solidFill>
              </a:rPr>
              <a:t>ServiceManager.addService</a:t>
            </a:r>
            <a:r>
              <a:rPr lang="en-US" altLang="zh-CN" sz="1600" smtClean="0"/>
              <a:t>(MiuiCldService.SERVICE_NAME</a:t>
            </a:r>
            <a:r>
              <a:rPr lang="en-US" altLang="zh-CN" sz="1600"/>
              <a:t>, new MiuiCldService(context));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675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DB279A71-4BE9-4B6F-93D2-8FF68C6BFB68}"/>
              </a:ext>
            </a:extLst>
          </p:cNvPr>
          <p:cNvGrpSpPr/>
          <p:nvPr/>
        </p:nvGrpSpPr>
        <p:grpSpPr>
          <a:xfrm>
            <a:off x="334" y="2202507"/>
            <a:ext cx="12191331" cy="2419570"/>
            <a:chOff x="170694" y="177982"/>
            <a:chExt cx="3936003" cy="781165"/>
          </a:xfrm>
        </p:grpSpPr>
        <p:sp>
          <p:nvSpPr>
            <p:cNvPr id="3" name="等腰三角形 2">
              <a:extLst>
                <a:ext uri="{FF2B5EF4-FFF2-40B4-BE49-F238E27FC236}">
                  <a16:creationId xmlns:a16="http://schemas.microsoft.com/office/drawing/2014/main" id="{C8FF7EA8-F583-4DC2-B54B-865AD9A7C166}"/>
                </a:ext>
              </a:extLst>
            </p:cNvPr>
            <p:cNvSpPr/>
            <p:nvPr/>
          </p:nvSpPr>
          <p:spPr>
            <a:xfrm>
              <a:off x="1519112" y="177982"/>
              <a:ext cx="355284" cy="356514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" name="等腰三角形 3">
              <a:extLst>
                <a:ext uri="{FF2B5EF4-FFF2-40B4-BE49-F238E27FC236}">
                  <a16:creationId xmlns:a16="http://schemas.microsoft.com/office/drawing/2014/main" id="{CED78942-2EB2-4820-ADF0-A63629179B64}"/>
                </a:ext>
              </a:extLst>
            </p:cNvPr>
            <p:cNvSpPr/>
            <p:nvPr/>
          </p:nvSpPr>
          <p:spPr>
            <a:xfrm flipV="1">
              <a:off x="485507" y="602633"/>
              <a:ext cx="355284" cy="356514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AE04521-1F88-438D-AA8D-D1052B3893AE}"/>
                </a:ext>
              </a:extLst>
            </p:cNvPr>
            <p:cNvSpPr/>
            <p:nvPr/>
          </p:nvSpPr>
          <p:spPr>
            <a:xfrm>
              <a:off x="170694" y="261768"/>
              <a:ext cx="3936003" cy="61198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" name="平行四边形 5">
              <a:extLst>
                <a:ext uri="{FF2B5EF4-FFF2-40B4-BE49-F238E27FC236}">
                  <a16:creationId xmlns:a16="http://schemas.microsoft.com/office/drawing/2014/main" id="{F083DCEA-9494-4425-A159-68655414C6D2}"/>
                </a:ext>
              </a:extLst>
            </p:cNvPr>
            <p:cNvSpPr/>
            <p:nvPr/>
          </p:nvSpPr>
          <p:spPr>
            <a:xfrm>
              <a:off x="662214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459147A7-6984-446D-93C3-825EB355EECA}"/>
                </a:ext>
              </a:extLst>
            </p:cNvPr>
            <p:cNvSpPr txBox="1"/>
            <p:nvPr/>
          </p:nvSpPr>
          <p:spPr>
            <a:xfrm>
              <a:off x="913343" y="284178"/>
              <a:ext cx="569115" cy="52991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0666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04</a:t>
              </a:r>
              <a:endParaRPr lang="zh-CN" altLang="en-US" sz="10666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8" name="矩形 7">
            <a:extLst>
              <a:ext uri="{FF2B5EF4-FFF2-40B4-BE49-F238E27FC236}">
                <a16:creationId xmlns:a16="http://schemas.microsoft.com/office/drawing/2014/main" id="{C93CB677-0D88-4492-AED7-D1F4F1F3D452}"/>
              </a:ext>
            </a:extLst>
          </p:cNvPr>
          <p:cNvSpPr/>
          <p:nvPr/>
        </p:nvSpPr>
        <p:spPr>
          <a:xfrm>
            <a:off x="5262580" y="2708397"/>
            <a:ext cx="4164729" cy="7003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4551" b="1" smtClean="0">
                <a:solidFill>
                  <a:schemeClr val="accent1"/>
                </a:solidFill>
                <a:ea typeface="微软雅黑" panose="020B0503020204020204" pitchFamily="34" charset="-122"/>
                <a:cs typeface="+mn-ea"/>
                <a:sym typeface="+mn-lt"/>
              </a:rPr>
              <a:t>注意事项</a:t>
            </a:r>
            <a:endParaRPr lang="zh-CN" altLang="en-US" sz="4551" b="1">
              <a:solidFill>
                <a:schemeClr val="accent1"/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13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4" y="734036"/>
            <a:ext cx="670353" cy="67035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42935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694">
        <p:random/>
      </p:transition>
    </mc:Choice>
    <mc:Fallback xmlns="">
      <p:transition spd="slow" advTm="1694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4.1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204050"/>
            <a:ext cx="8205912" cy="7007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b="1" err="1">
                <a:solidFill>
                  <a:srgbClr val="002043"/>
                </a:solidFill>
                <a:latin typeface="+mj-ea"/>
                <a:ea typeface="+mj-ea"/>
              </a:rPr>
              <a:t>m</a:t>
            </a:r>
            <a:r>
              <a:rPr lang="en-US" altLang="zh-CN" sz="3600" b="1" err="1" smtClean="0">
                <a:solidFill>
                  <a:srgbClr val="002043"/>
                </a:solidFill>
                <a:latin typeface="+mj-ea"/>
                <a:ea typeface="+mj-ea"/>
              </a:rPr>
              <a:t>ls</a:t>
            </a: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安全级别问题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2"/>
            <a:ext cx="10842625" cy="550318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600" smtClean="0"/>
              <a:t>【</a:t>
            </a:r>
            <a:r>
              <a:rPr lang="zh-CN" altLang="en-US" sz="1600" smtClean="0"/>
              <a:t>例子</a:t>
            </a:r>
            <a:r>
              <a:rPr lang="en-US" altLang="zh-CN" sz="1600" smtClean="0"/>
              <a:t>】</a:t>
            </a:r>
          </a:p>
          <a:p>
            <a:pPr marL="0" indent="0">
              <a:buNone/>
            </a:pPr>
            <a:r>
              <a:rPr lang="en-US" altLang="zh-CN" sz="1600" smtClean="0"/>
              <a:t>12-16 10:49:25.494 &lt;36&gt;[54055.180388] c1 type=1400 audit(1450234165.480:211441): </a:t>
            </a:r>
            <a:r>
              <a:rPr lang="en-US" altLang="zh-CN" sz="1600" b="1" err="1" smtClean="0"/>
              <a:t>avc</a:t>
            </a:r>
            <a:r>
              <a:rPr lang="en-US" altLang="zh-CN" sz="1600" b="1" smtClean="0"/>
              <a:t>: denied</a:t>
            </a:r>
            <a:r>
              <a:rPr lang="en-US" altLang="zh-CN" sz="1600" smtClean="0"/>
              <a:t> { </a:t>
            </a:r>
            <a:r>
              <a:rPr lang="en-US" altLang="zh-CN" sz="1600" err="1" smtClean="0"/>
              <a:t>connectto</a:t>
            </a:r>
            <a:r>
              <a:rPr lang="en-US" altLang="zh-CN" sz="1600" smtClean="0"/>
              <a:t> } for </a:t>
            </a:r>
            <a:r>
              <a:rPr lang="en-US" altLang="zh-CN" sz="1600" err="1" smtClean="0"/>
              <a:t>pid</a:t>
            </a:r>
            <a:r>
              <a:rPr lang="en-US" altLang="zh-CN" sz="1600" smtClean="0"/>
              <a:t>=2002 </a:t>
            </a:r>
            <a:r>
              <a:rPr lang="en-US" altLang="zh-CN" sz="1600" err="1" smtClean="0"/>
              <a:t>comm</a:t>
            </a:r>
            <a:r>
              <a:rPr lang="en-US" altLang="zh-CN" sz="1600" smtClean="0"/>
              <a:t>=“</a:t>
            </a:r>
            <a:r>
              <a:rPr lang="en-US" altLang="zh-CN" sz="1600" err="1"/>
              <a:t>factorytest</a:t>
            </a:r>
            <a:r>
              <a:rPr lang="en-US" altLang="zh-CN" sz="1600" smtClean="0"/>
              <a:t>” path=00736C6F676D6F64656D </a:t>
            </a:r>
            <a:r>
              <a:rPr lang="en-US" altLang="zh-CN" sz="1600" err="1" smtClean="0"/>
              <a:t>scontext</a:t>
            </a:r>
            <a:r>
              <a:rPr lang="en-US" altLang="zh-CN" sz="1600" smtClean="0"/>
              <a:t>=u:r:platform_app:</a:t>
            </a:r>
            <a:r>
              <a:rPr lang="en-US" altLang="zh-CN" sz="1600" smtClean="0">
                <a:solidFill>
                  <a:srgbClr val="FF0000"/>
                </a:solidFill>
              </a:rPr>
              <a:t>s0:c512,c768 </a:t>
            </a:r>
            <a:r>
              <a:rPr lang="en-US" altLang="zh-CN" sz="1600" err="1" smtClean="0"/>
              <a:t>tcontext</a:t>
            </a:r>
            <a:r>
              <a:rPr lang="en-US" altLang="zh-CN" sz="1600" smtClean="0"/>
              <a:t>=u:r:</a:t>
            </a:r>
            <a:r>
              <a:rPr lang="en-US" altLang="zh-CN" sz="1600"/>
              <a:t>factorytest</a:t>
            </a:r>
            <a:r>
              <a:rPr lang="en-US" altLang="zh-CN" sz="1600" smtClean="0"/>
              <a:t>:</a:t>
            </a:r>
            <a:r>
              <a:rPr lang="en-US" altLang="zh-CN" sz="1600" smtClean="0">
                <a:solidFill>
                  <a:srgbClr val="FF0000"/>
                </a:solidFill>
              </a:rPr>
              <a:t>s0</a:t>
            </a:r>
            <a:r>
              <a:rPr lang="en-US" altLang="zh-CN" sz="1600" smtClean="0"/>
              <a:t> </a:t>
            </a:r>
            <a:r>
              <a:rPr lang="en-US" altLang="zh-CN" sz="1600" err="1" smtClean="0"/>
              <a:t>tclass</a:t>
            </a:r>
            <a:r>
              <a:rPr lang="en-US" altLang="zh-CN" sz="1600" smtClean="0"/>
              <a:t>=</a:t>
            </a:r>
            <a:r>
              <a:rPr lang="en-US" altLang="zh-CN" sz="1600" err="1" smtClean="0"/>
              <a:t>unix_stream_socket</a:t>
            </a:r>
            <a:r>
              <a:rPr lang="en-US" altLang="zh-CN" sz="1600" smtClean="0"/>
              <a:t> permissive=0</a:t>
            </a:r>
          </a:p>
          <a:p>
            <a:pPr marL="0" indent="0">
              <a:buNone/>
            </a:pPr>
            <a:r>
              <a:rPr lang="zh-CN" altLang="en-US" sz="1600" smtClean="0"/>
              <a:t>查看</a:t>
            </a:r>
            <a:r>
              <a:rPr lang="en-US" altLang="zh-CN" sz="1600" err="1" smtClean="0"/>
              <a:t>platform_app.te</a:t>
            </a:r>
            <a:r>
              <a:rPr lang="zh-CN" altLang="en-US" sz="1600" smtClean="0"/>
              <a:t>已经添加了对应</a:t>
            </a:r>
            <a:r>
              <a:rPr lang="zh-CN" altLang="en-US" sz="1600"/>
              <a:t>的权限，</a:t>
            </a:r>
            <a:r>
              <a:rPr lang="zh-CN" altLang="en-US" sz="1600" smtClean="0"/>
              <a:t>为何还会</a:t>
            </a:r>
            <a:r>
              <a:rPr lang="zh-CN" altLang="en-US" sz="1600"/>
              <a:t>被阻止</a:t>
            </a:r>
            <a:r>
              <a:rPr lang="zh-CN" altLang="en-US" sz="1600" smtClean="0"/>
              <a:t>？</a:t>
            </a:r>
            <a:endParaRPr lang="en-US" altLang="zh-CN" sz="1600"/>
          </a:p>
          <a:p>
            <a:pPr marL="0" indent="0">
              <a:buNone/>
            </a:pPr>
            <a:r>
              <a:rPr lang="zh-CN" altLang="en-US" sz="1400"/>
              <a:t/>
            </a:r>
            <a:br>
              <a:rPr lang="zh-CN" altLang="en-US" sz="1400"/>
            </a:br>
            <a:r>
              <a:rPr lang="en-US" altLang="zh-CN" sz="1400"/>
              <a:t>【</a:t>
            </a:r>
            <a:r>
              <a:rPr lang="zh-CN" altLang="en-US" sz="1400" smtClean="0"/>
              <a:t>原因</a:t>
            </a:r>
            <a:r>
              <a:rPr lang="en-US" altLang="zh-CN" sz="1400" smtClean="0"/>
              <a:t>】</a:t>
            </a:r>
            <a:r>
              <a:rPr lang="zh-CN" altLang="en-US" sz="1400"/>
              <a:t> </a:t>
            </a:r>
            <a:r>
              <a:rPr lang="zh-CN" altLang="en-US" sz="1400" smtClean="0"/>
              <a:t>代码</a:t>
            </a:r>
            <a:r>
              <a:rPr lang="zh-CN" altLang="en-US" sz="1400"/>
              <a:t>中有如下安全级的限制： </a:t>
            </a:r>
            <a:endParaRPr lang="en-US" altLang="zh-CN" sz="1400" smtClean="0"/>
          </a:p>
          <a:p>
            <a:pPr marL="0" indent="0">
              <a:buNone/>
            </a:pPr>
            <a:endParaRPr lang="en-US" altLang="zh-CN" sz="1400" b="1" smtClean="0"/>
          </a:p>
          <a:p>
            <a:pPr marL="0" indent="0">
              <a:buNone/>
            </a:pPr>
            <a:endParaRPr lang="en-US" altLang="zh-CN" sz="1400" b="1"/>
          </a:p>
          <a:p>
            <a:pPr marL="0" indent="0">
              <a:buNone/>
            </a:pPr>
            <a:endParaRPr lang="en-US" altLang="zh-CN" sz="1400" b="1" smtClean="0"/>
          </a:p>
          <a:p>
            <a:pPr marL="0" indent="0">
              <a:buNone/>
            </a:pPr>
            <a:endParaRPr lang="en-US" altLang="zh-CN" sz="1400" b="1"/>
          </a:p>
          <a:p>
            <a:pPr lvl="2"/>
            <a:r>
              <a:rPr lang="zh-CN" altLang="en-US" sz="1600" smtClean="0"/>
              <a:t>安全</a:t>
            </a:r>
            <a:r>
              <a:rPr lang="zh-CN" altLang="en-US" sz="1600"/>
              <a:t>等级由 </a:t>
            </a:r>
            <a:r>
              <a:rPr lang="en-US" altLang="zh-CN" sz="1600"/>
              <a:t>s?:c?~c? </a:t>
            </a:r>
            <a:r>
              <a:rPr lang="zh-CN" altLang="en-US" sz="1600"/>
              <a:t>组成，这里 </a:t>
            </a:r>
            <a:r>
              <a:rPr lang="en-US" altLang="zh-CN" sz="1600"/>
              <a:t>l1 </a:t>
            </a:r>
            <a:r>
              <a:rPr lang="zh-CN" altLang="en-US" sz="1600"/>
              <a:t>为 </a:t>
            </a:r>
            <a:r>
              <a:rPr lang="en-US" altLang="zh-CN" sz="1600"/>
              <a:t>s0:c512,c768</a:t>
            </a:r>
            <a:r>
              <a:rPr lang="zh-CN" altLang="en-US" sz="1600"/>
              <a:t>；</a:t>
            </a:r>
            <a:r>
              <a:rPr lang="en-US" altLang="zh-CN" sz="1600"/>
              <a:t>l2 </a:t>
            </a:r>
            <a:r>
              <a:rPr lang="zh-CN" altLang="en-US" sz="1600"/>
              <a:t>为 </a:t>
            </a:r>
            <a:r>
              <a:rPr lang="en-US" altLang="zh-CN" sz="1600"/>
              <a:t>s0</a:t>
            </a:r>
            <a:r>
              <a:rPr lang="zh-CN" altLang="en-US" sz="1600" smtClean="0"/>
              <a:t>。</a:t>
            </a:r>
            <a:endParaRPr lang="en-US" altLang="zh-CN" sz="1600" smtClean="0"/>
          </a:p>
          <a:p>
            <a:pPr lvl="2"/>
            <a:r>
              <a:rPr lang="en-US" altLang="zh-CN" sz="1600" err="1" smtClean="0"/>
              <a:t>eq</a:t>
            </a:r>
            <a:r>
              <a:rPr lang="en-US" altLang="zh-CN" sz="1600" smtClean="0"/>
              <a:t> </a:t>
            </a:r>
            <a:r>
              <a:rPr lang="zh-CN" altLang="en-US" sz="1600"/>
              <a:t>的含义是</a:t>
            </a:r>
            <a:r>
              <a:rPr lang="en-US" altLang="zh-CN" sz="1600"/>
              <a:t>s</a:t>
            </a:r>
            <a:r>
              <a:rPr lang="zh-CN" altLang="en-US" sz="1600"/>
              <a:t>部分相同，</a:t>
            </a:r>
            <a:r>
              <a:rPr lang="en-US" altLang="zh-CN" sz="1600"/>
              <a:t>c</a:t>
            </a:r>
            <a:r>
              <a:rPr lang="zh-CN" altLang="en-US" sz="1600"/>
              <a:t>部分也相同，显然</a:t>
            </a:r>
            <a:r>
              <a:rPr lang="en-US" altLang="zh-CN" sz="1600"/>
              <a:t>l1</a:t>
            </a:r>
            <a:r>
              <a:rPr lang="zh-CN" altLang="en-US" sz="1600"/>
              <a:t>有</a:t>
            </a:r>
            <a:r>
              <a:rPr lang="en-US" altLang="zh-CN" sz="1600"/>
              <a:t>c</a:t>
            </a:r>
            <a:r>
              <a:rPr lang="zh-CN" altLang="en-US" sz="1600"/>
              <a:t>部分，</a:t>
            </a:r>
            <a:r>
              <a:rPr lang="en-US" altLang="zh-CN" sz="1600"/>
              <a:t>l2</a:t>
            </a:r>
            <a:r>
              <a:rPr lang="zh-CN" altLang="en-US" sz="1600"/>
              <a:t>没有</a:t>
            </a:r>
            <a:r>
              <a:rPr lang="en-US" altLang="zh-CN" sz="1600"/>
              <a:t>c</a:t>
            </a:r>
            <a:r>
              <a:rPr lang="zh-CN" altLang="en-US" sz="1600"/>
              <a:t>部分，</a:t>
            </a:r>
            <a:r>
              <a:rPr lang="en-US" altLang="zh-CN" sz="1600"/>
              <a:t>l1</a:t>
            </a:r>
            <a:r>
              <a:rPr lang="zh-CN" altLang="en-US" sz="1600"/>
              <a:t>和</a:t>
            </a:r>
            <a:r>
              <a:rPr lang="en-US" altLang="zh-CN" sz="1600"/>
              <a:t>l2</a:t>
            </a:r>
            <a:r>
              <a:rPr lang="zh-CN" altLang="en-US" sz="1600" smtClean="0"/>
              <a:t>不</a:t>
            </a:r>
            <a:r>
              <a:rPr lang="zh-CN" altLang="en-US" sz="1600"/>
              <a:t>相同</a:t>
            </a:r>
            <a:r>
              <a:rPr lang="zh-CN" altLang="en-US" sz="1600" smtClean="0"/>
              <a:t>。</a:t>
            </a:r>
            <a:endParaRPr lang="zh-CN" altLang="zh-CN" sz="1600"/>
          </a:p>
          <a:p>
            <a:pPr marL="0" indent="0">
              <a:buNone/>
            </a:pPr>
            <a:r>
              <a:rPr lang="en-US" altLang="zh-CN" sz="1600"/>
              <a:t>【</a:t>
            </a:r>
            <a:r>
              <a:rPr lang="zh-CN" altLang="en-US" sz="1600" smtClean="0"/>
              <a:t>修改方案</a:t>
            </a:r>
            <a:r>
              <a:rPr lang="en-US" altLang="zh-CN" sz="1600" smtClean="0"/>
              <a:t>】</a:t>
            </a:r>
            <a:r>
              <a:rPr lang="zh-CN" altLang="en-US" sz="1600" smtClean="0"/>
              <a:t>：需要将主体</a:t>
            </a:r>
            <a:r>
              <a:rPr lang="zh-CN" altLang="en-US" sz="1600"/>
              <a:t>进程</a:t>
            </a:r>
            <a:r>
              <a:rPr lang="zh-CN" altLang="en-US" sz="1600" smtClean="0"/>
              <a:t>或客体进程之一关联 </a:t>
            </a:r>
            <a:r>
              <a:rPr lang="en-US" altLang="zh-CN" sz="1600" err="1" smtClean="0"/>
              <a:t>mlstrustedsubject</a:t>
            </a:r>
            <a:r>
              <a:rPr lang="zh-CN" altLang="en-US" sz="1600" smtClean="0"/>
              <a:t>属性，</a:t>
            </a:r>
            <a:endParaRPr lang="en-US" altLang="zh-CN" sz="1600" smtClean="0"/>
          </a:p>
          <a:p>
            <a:pPr marL="0" indent="0">
              <a:buNone/>
            </a:pPr>
            <a:r>
              <a:rPr lang="zh-CN" altLang="en-US" sz="1600" smtClean="0"/>
              <a:t>                         这里主体进程时</a:t>
            </a:r>
            <a:r>
              <a:rPr lang="en-US" altLang="zh-CN" sz="1600" err="1" smtClean="0"/>
              <a:t>platform_app</a:t>
            </a:r>
            <a:r>
              <a:rPr lang="zh-CN" altLang="en-US" sz="1600" smtClean="0"/>
              <a:t>，最好</a:t>
            </a:r>
            <a:r>
              <a:rPr lang="zh-CN" altLang="en-US" sz="1600"/>
              <a:t>不要修改</a:t>
            </a:r>
            <a:r>
              <a:rPr lang="zh-CN" altLang="en-US" sz="1600" smtClean="0"/>
              <a:t>，故修改客体</a:t>
            </a:r>
            <a:r>
              <a:rPr lang="en-US" altLang="zh-CN" sz="1600" err="1" smtClean="0"/>
              <a:t>factorytest</a:t>
            </a:r>
            <a:r>
              <a:rPr lang="zh-CN" altLang="en-US" sz="1600" smtClean="0"/>
              <a:t>。</a:t>
            </a:r>
            <a:endParaRPr lang="en-US" altLang="zh-CN" sz="1600" smtClean="0"/>
          </a:p>
          <a:p>
            <a:pPr marL="0" indent="0">
              <a:buNone/>
            </a:pPr>
            <a:r>
              <a:rPr lang="zh-CN" altLang="en-US" sz="1600" smtClean="0"/>
              <a:t>                         在</a:t>
            </a:r>
            <a:r>
              <a:rPr lang="en-US" altLang="zh-CN" sz="1600" err="1" smtClean="0"/>
              <a:t>factorytest.te</a:t>
            </a:r>
            <a:r>
              <a:rPr lang="zh-CN" altLang="en-US" sz="1600" smtClean="0"/>
              <a:t>中添加</a:t>
            </a:r>
            <a:r>
              <a:rPr lang="en-US" altLang="zh-CN" sz="1600" smtClean="0"/>
              <a:t> type </a:t>
            </a:r>
            <a:r>
              <a:rPr lang="en-US" altLang="zh-CN" sz="1600" err="1" smtClean="0"/>
              <a:t>factorytest</a:t>
            </a:r>
            <a:r>
              <a:rPr lang="en-US" altLang="zh-CN" sz="1600" smtClean="0"/>
              <a:t>, domain, </a:t>
            </a:r>
            <a:r>
              <a:rPr lang="en-US" altLang="zh-CN" sz="1600" err="1" smtClean="0">
                <a:solidFill>
                  <a:srgbClr val="FF0000"/>
                </a:solidFill>
              </a:rPr>
              <a:t>mlstrustedsubject</a:t>
            </a:r>
            <a:r>
              <a:rPr lang="en-US" altLang="zh-CN" sz="1600" smtClean="0">
                <a:solidFill>
                  <a:srgbClr val="FF0000"/>
                </a:solidFill>
              </a:rPr>
              <a:t>; </a:t>
            </a:r>
            <a:endParaRPr lang="en-US" altLang="zh-CN" sz="1400" smtClean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CN" sz="1600" smtClean="0"/>
              <a:t>【</a:t>
            </a:r>
            <a:r>
              <a:rPr lang="zh-CN" altLang="en-US" sz="1600" smtClean="0"/>
              <a:t>总结</a:t>
            </a:r>
            <a:r>
              <a:rPr lang="en-US" altLang="zh-CN" sz="1600" smtClean="0"/>
              <a:t>】</a:t>
            </a:r>
            <a:r>
              <a:rPr lang="zh-CN" altLang="en-US" sz="1600" smtClean="0"/>
              <a:t>：怀疑</a:t>
            </a:r>
            <a:r>
              <a:rPr lang="en-US" altLang="zh-CN" sz="1600" err="1" smtClean="0"/>
              <a:t>mls</a:t>
            </a:r>
            <a:r>
              <a:rPr lang="zh-CN" altLang="en-US" sz="1600" smtClean="0"/>
              <a:t>规则导致</a:t>
            </a:r>
            <a:r>
              <a:rPr lang="en-US" altLang="zh-CN" sz="1600" err="1" smtClean="0"/>
              <a:t>avc</a:t>
            </a:r>
            <a:r>
              <a:rPr lang="en-US" altLang="zh-CN" sz="1600" smtClean="0"/>
              <a:t> denied</a:t>
            </a:r>
            <a:r>
              <a:rPr lang="zh-CN" altLang="en-US" sz="1600" smtClean="0"/>
              <a:t>，</a:t>
            </a:r>
            <a:r>
              <a:rPr lang="zh-CN" altLang="en-US" sz="1600"/>
              <a:t>查看</a:t>
            </a:r>
            <a:r>
              <a:rPr lang="en-US" altLang="zh-CN" sz="1600"/>
              <a:t>system/</a:t>
            </a:r>
            <a:r>
              <a:rPr lang="en-US" altLang="zh-CN" sz="1600" err="1"/>
              <a:t>sepolicy</a:t>
            </a:r>
            <a:r>
              <a:rPr lang="en-US" altLang="zh-CN" sz="1600"/>
              <a:t>/private/</a:t>
            </a:r>
            <a:r>
              <a:rPr lang="en-US" altLang="zh-CN" sz="1600" err="1"/>
              <a:t>mls</a:t>
            </a:r>
            <a:r>
              <a:rPr lang="zh-CN" altLang="en-US" sz="1600"/>
              <a:t>文件即可得到结论。不同类型的进程规则有差异，需要具体看</a:t>
            </a:r>
            <a:r>
              <a:rPr lang="en-US" altLang="zh-CN" sz="1600" err="1"/>
              <a:t>mls</a:t>
            </a:r>
            <a:r>
              <a:rPr lang="zh-CN" altLang="en-US" sz="1600"/>
              <a:t>文件内容而定。</a:t>
            </a:r>
            <a:endParaRPr lang="en-US" altLang="zh-CN" sz="1600"/>
          </a:p>
        </p:txBody>
      </p:sp>
      <p:sp>
        <p:nvSpPr>
          <p:cNvPr id="6" name="文本框 5"/>
          <p:cNvSpPr txBox="1"/>
          <p:nvPr/>
        </p:nvSpPr>
        <p:spPr>
          <a:xfrm>
            <a:off x="1411799" y="3192145"/>
            <a:ext cx="8106488" cy="12741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# system/</a:t>
            </a:r>
            <a:r>
              <a:rPr lang="en-US" altLang="zh-CN" sz="160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sepolicy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/private/</a:t>
            </a:r>
            <a:r>
              <a:rPr lang="en-US" altLang="zh-CN" sz="1600" err="1">
                <a:solidFill>
                  <a:schemeClr val="tx1">
                    <a:lumMod val="75000"/>
                    <a:lumOff val="25000"/>
                  </a:schemeClr>
                </a:solidFill>
              </a:rPr>
              <a:t>mls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</a:p>
          <a:p>
            <a:pPr>
              <a:lnSpc>
                <a:spcPct val="120000"/>
              </a:lnSpc>
            </a:pP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# 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Stream connect:  Client must be equivalent to server unless one of </a:t>
            </a:r>
            <a:r>
              <a:rPr lang="en-US" altLang="zh-CN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them is 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trusted.</a:t>
            </a:r>
          </a:p>
          <a:p>
            <a:pPr>
              <a:lnSpc>
                <a:spcPct val="120000"/>
              </a:lnSpc>
            </a:pPr>
            <a:r>
              <a:rPr lang="en-US" altLang="zh-CN" sz="1600" err="1">
                <a:solidFill>
                  <a:schemeClr val="tx1">
                    <a:lumMod val="75000"/>
                    <a:lumOff val="25000"/>
                  </a:schemeClr>
                </a:solidFill>
              </a:rPr>
              <a:t>mlsconstrain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1600" err="1">
                <a:solidFill>
                  <a:schemeClr val="tx1">
                    <a:lumMod val="75000"/>
                    <a:lumOff val="25000"/>
                  </a:schemeClr>
                </a:solidFill>
              </a:rPr>
              <a:t>unix_stream_socket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 { </a:t>
            </a:r>
            <a:r>
              <a:rPr lang="en-US" altLang="zh-CN" sz="160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connectto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 }</a:t>
            </a:r>
          </a:p>
          <a:p>
            <a:pPr>
              <a:lnSpc>
                <a:spcPct val="120000"/>
              </a:lnSpc>
            </a:pP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         (l1 </a:t>
            </a:r>
            <a:r>
              <a:rPr lang="en-US" altLang="zh-CN" sz="1600" err="1">
                <a:solidFill>
                  <a:schemeClr val="tx1">
                    <a:lumMod val="75000"/>
                    <a:lumOff val="25000"/>
                  </a:schemeClr>
                </a:solidFill>
              </a:rPr>
              <a:t>eq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 l2 or t1 == </a:t>
            </a:r>
            <a:r>
              <a:rPr lang="en-US" altLang="zh-CN" sz="1600" err="1">
                <a:solidFill>
                  <a:schemeClr val="tx1">
                    <a:lumMod val="75000"/>
                    <a:lumOff val="25000"/>
                  </a:schemeClr>
                </a:solidFill>
              </a:rPr>
              <a:t>mlstrustedsubject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 or t2 == </a:t>
            </a:r>
            <a:r>
              <a:rPr lang="en-US" altLang="zh-CN" sz="1600" err="1">
                <a:solidFill>
                  <a:schemeClr val="tx1">
                    <a:lumMod val="75000"/>
                    <a:lumOff val="25000"/>
                  </a:schemeClr>
                </a:solidFill>
              </a:rPr>
              <a:t>mlstrustedsubject</a:t>
            </a:r>
            <a:r>
              <a:rPr lang="en-US" altLang="zh-CN" sz="1600">
                <a:solidFill>
                  <a:schemeClr val="tx1">
                    <a:lumMod val="75000"/>
                    <a:lumOff val="25000"/>
                  </a:schemeClr>
                </a:solidFill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109904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4.2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175870"/>
            <a:ext cx="8205912" cy="7571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b="1" err="1" smtClean="0">
                <a:solidFill>
                  <a:srgbClr val="002043"/>
                </a:solidFill>
                <a:latin typeface="+mj-ea"/>
                <a:ea typeface="+mj-ea"/>
              </a:rPr>
              <a:t>ioctl</a:t>
            </a: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问题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2"/>
            <a:ext cx="10842625" cy="550318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sz="1600"/>
              <a:t>从</a:t>
            </a:r>
            <a:r>
              <a:rPr lang="en-US" altLang="zh-CN" sz="1600" smtClean="0"/>
              <a:t>Android10</a:t>
            </a:r>
            <a:r>
              <a:rPr lang="zh-CN" altLang="en-US" sz="1600" smtClean="0"/>
              <a:t>开始</a:t>
            </a:r>
            <a:r>
              <a:rPr lang="en-US" altLang="zh-CN" sz="1600" err="1"/>
              <a:t>ioctl</a:t>
            </a:r>
            <a:r>
              <a:rPr lang="zh-CN" altLang="en-US" sz="1600"/>
              <a:t>新增扩展权限检查</a:t>
            </a:r>
            <a:endParaRPr lang="en-US" altLang="zh-CN" sz="1600"/>
          </a:p>
          <a:p>
            <a:pPr marL="0" indent="0">
              <a:buNone/>
            </a:pPr>
            <a:r>
              <a:rPr lang="en-US" altLang="zh-CN" sz="1600"/>
              <a:t>[ 2299.412103] c5 type=1400 audit(2299.039:125): </a:t>
            </a:r>
            <a:r>
              <a:rPr lang="en-US" altLang="zh-CN" sz="1600" err="1"/>
              <a:t>avc</a:t>
            </a:r>
            <a:r>
              <a:rPr lang="en-US" altLang="zh-CN" sz="1600"/>
              <a:t>: denied { </a:t>
            </a:r>
            <a:r>
              <a:rPr lang="en-US" altLang="zh-CN" sz="1600" err="1"/>
              <a:t>ioctl</a:t>
            </a:r>
            <a:r>
              <a:rPr lang="en-US" altLang="zh-CN" sz="1600"/>
              <a:t> } for </a:t>
            </a:r>
            <a:r>
              <a:rPr lang="en-US" altLang="zh-CN" sz="1600" err="1"/>
              <a:t>pid</a:t>
            </a:r>
            <a:r>
              <a:rPr lang="en-US" altLang="zh-CN" sz="1600"/>
              <a:t>=3650 </a:t>
            </a:r>
            <a:r>
              <a:rPr lang="en-US" altLang="zh-CN" sz="1600" err="1"/>
              <a:t>comm</a:t>
            </a:r>
            <a:r>
              <a:rPr lang="en-US" altLang="zh-CN" sz="1600"/>
              <a:t>=“</a:t>
            </a:r>
            <a:r>
              <a:rPr lang="en-US" altLang="zh-CN" sz="1600" err="1"/>
              <a:t>factorytest</a:t>
            </a:r>
            <a:r>
              <a:rPr lang="en-US" altLang="zh-CN" sz="1600"/>
              <a:t>” path=“socket:[21190]” dev=“</a:t>
            </a:r>
            <a:r>
              <a:rPr lang="en-US" altLang="zh-CN" sz="1600" err="1"/>
              <a:t>sockfs</a:t>
            </a:r>
            <a:r>
              <a:rPr lang="en-US" altLang="zh-CN" sz="1600"/>
              <a:t>” </a:t>
            </a:r>
            <a:r>
              <a:rPr lang="en-US" altLang="zh-CN" sz="1600" err="1"/>
              <a:t>ino</a:t>
            </a:r>
            <a:r>
              <a:rPr lang="en-US" altLang="zh-CN" sz="1600"/>
              <a:t>=21190 </a:t>
            </a:r>
            <a:r>
              <a:rPr lang="en-US" altLang="zh-CN" sz="1600" err="1"/>
              <a:t>ioctlcmd</a:t>
            </a:r>
            <a:r>
              <a:rPr lang="en-US" altLang="zh-CN" sz="1600"/>
              <a:t>=</a:t>
            </a:r>
            <a:r>
              <a:rPr lang="en-US" altLang="zh-CN" sz="1600">
                <a:solidFill>
                  <a:srgbClr val="FF0000"/>
                </a:solidFill>
              </a:rPr>
              <a:t>0x8927 </a:t>
            </a:r>
            <a:r>
              <a:rPr lang="en-US" altLang="zh-CN" sz="1600" err="1"/>
              <a:t>scontext</a:t>
            </a:r>
            <a:r>
              <a:rPr lang="en-US" altLang="zh-CN" sz="1600"/>
              <a:t>=u:r:factorytest:s0 </a:t>
            </a:r>
            <a:r>
              <a:rPr lang="en-US" altLang="zh-CN" sz="1600" err="1"/>
              <a:t>tcontext</a:t>
            </a:r>
            <a:r>
              <a:rPr lang="en-US" altLang="zh-CN" sz="1600"/>
              <a:t>=u:r:factorytest:s0 </a:t>
            </a:r>
            <a:r>
              <a:rPr lang="en-US" altLang="zh-CN" sz="1600" err="1"/>
              <a:t>tclass</a:t>
            </a:r>
            <a:r>
              <a:rPr lang="en-US" altLang="zh-CN" sz="1600"/>
              <a:t>=</a:t>
            </a:r>
            <a:r>
              <a:rPr lang="en-US" altLang="zh-CN" sz="1600" err="1"/>
              <a:t>udp_socket</a:t>
            </a:r>
            <a:r>
              <a:rPr lang="en-US" altLang="zh-CN" sz="1600"/>
              <a:t> permissive=1</a:t>
            </a:r>
          </a:p>
          <a:p>
            <a:pPr marL="0" indent="0">
              <a:buNone/>
            </a:pPr>
            <a:endParaRPr lang="en-US" altLang="zh-CN" sz="1600"/>
          </a:p>
          <a:p>
            <a:pPr marL="0" indent="0">
              <a:buNone/>
            </a:pPr>
            <a:r>
              <a:rPr lang="zh-CN" altLang="en-US" sz="1600"/>
              <a:t>在</a:t>
            </a:r>
            <a:r>
              <a:rPr lang="en-US" altLang="zh-CN" sz="1600" err="1"/>
              <a:t>setenfoce</a:t>
            </a:r>
            <a:r>
              <a:rPr lang="en-US" altLang="zh-CN" sz="1600"/>
              <a:t> 0</a:t>
            </a:r>
            <a:r>
              <a:rPr lang="zh-CN" altLang="en-US" sz="1600"/>
              <a:t>和配置</a:t>
            </a:r>
            <a:r>
              <a:rPr lang="en-US" altLang="zh-CN" sz="1600"/>
              <a:t>allow </a:t>
            </a:r>
            <a:r>
              <a:rPr lang="en-US" altLang="zh-CN" sz="1600" err="1"/>
              <a:t>factorytest</a:t>
            </a:r>
            <a:r>
              <a:rPr lang="en-US" altLang="zh-CN" sz="1600"/>
              <a:t> </a:t>
            </a:r>
            <a:r>
              <a:rPr lang="en-US" altLang="zh-CN" sz="1600" err="1"/>
              <a:t>factorytest:udp_socket</a:t>
            </a:r>
            <a:r>
              <a:rPr lang="en-US" altLang="zh-CN" sz="1600"/>
              <a:t> </a:t>
            </a:r>
            <a:r>
              <a:rPr lang="en-US" altLang="zh-CN" sz="1600" err="1"/>
              <a:t>ioctl</a:t>
            </a:r>
            <a:r>
              <a:rPr lang="zh-CN" altLang="en-US" sz="1600"/>
              <a:t>；后操作依然被</a:t>
            </a:r>
            <a:r>
              <a:rPr lang="en-US" altLang="zh-CN" sz="1600" smtClean="0"/>
              <a:t>denied</a:t>
            </a:r>
            <a:r>
              <a:rPr lang="zh-CN" altLang="en-US" sz="1600" smtClean="0"/>
              <a:t>，仍然</a:t>
            </a:r>
            <a:r>
              <a:rPr lang="zh-CN" altLang="en-US" sz="1600"/>
              <a:t>会报同样</a:t>
            </a:r>
            <a:r>
              <a:rPr lang="en-US" altLang="zh-CN" sz="1600" err="1"/>
              <a:t>avc</a:t>
            </a:r>
            <a:r>
              <a:rPr lang="zh-CN" altLang="en-US" sz="1600" smtClean="0"/>
              <a:t>，</a:t>
            </a:r>
            <a:endParaRPr lang="en-US" altLang="zh-CN" sz="1600" smtClean="0"/>
          </a:p>
          <a:p>
            <a:pPr marL="0" indent="0">
              <a:buNone/>
            </a:pPr>
            <a:r>
              <a:rPr lang="zh-CN" altLang="en-US" sz="1600" smtClean="0"/>
              <a:t>这</a:t>
            </a:r>
            <a:r>
              <a:rPr lang="zh-CN" altLang="en-US" sz="1600"/>
              <a:t>是由于</a:t>
            </a:r>
            <a:r>
              <a:rPr lang="en-US" altLang="zh-CN" sz="1600" err="1"/>
              <a:t>ioctl</a:t>
            </a:r>
            <a:r>
              <a:rPr lang="zh-CN" altLang="en-US" sz="1600"/>
              <a:t>的控制在底层划分的更细，需要允许对应</a:t>
            </a:r>
            <a:r>
              <a:rPr lang="en-US" altLang="zh-CN" sz="1600" err="1"/>
              <a:t>ioctlcmd</a:t>
            </a:r>
            <a:r>
              <a:rPr lang="zh-CN" altLang="en-US" sz="1600"/>
              <a:t>操作。</a:t>
            </a:r>
            <a:endParaRPr lang="en-US" altLang="zh-CN" sz="1600"/>
          </a:p>
          <a:p>
            <a:pPr marL="0" indent="0">
              <a:buNone/>
            </a:pPr>
            <a:endParaRPr lang="en-US" altLang="zh-CN" sz="1600"/>
          </a:p>
          <a:p>
            <a:pPr marL="0" lvl="0" indent="0">
              <a:buNone/>
            </a:pPr>
            <a:r>
              <a:rPr lang="zh-CN" altLang="en-US" sz="1600"/>
              <a:t>具体方法为：</a:t>
            </a:r>
            <a:endParaRPr lang="en-US" altLang="zh-CN" sz="1600"/>
          </a:p>
          <a:p>
            <a:pPr marL="342900" lvl="0" indent="-342900">
              <a:buFont typeface="+mj-lt"/>
              <a:buAutoNum type="alphaLcParenR"/>
            </a:pPr>
            <a:r>
              <a:rPr lang="zh-CN" altLang="en-US" sz="1600" smtClean="0"/>
              <a:t>查找</a:t>
            </a:r>
            <a:r>
              <a:rPr lang="zh-CN" altLang="en-US" sz="1600"/>
              <a:t>对应的</a:t>
            </a:r>
            <a:r>
              <a:rPr lang="en-US" altLang="zh-CN" sz="1600" err="1"/>
              <a:t>ioctlcmd</a:t>
            </a:r>
            <a:r>
              <a:rPr lang="zh-CN" altLang="en-US" sz="1600"/>
              <a:t>在</a:t>
            </a:r>
            <a:r>
              <a:rPr lang="en-US" altLang="zh-CN" sz="1600" err="1"/>
              <a:t>ioctl_defines</a:t>
            </a:r>
            <a:r>
              <a:rPr lang="zh-CN" altLang="en-US" sz="1600"/>
              <a:t>中的定义，如上文中的</a:t>
            </a:r>
            <a:r>
              <a:rPr lang="en-US" altLang="zh-CN" sz="1600" smtClean="0"/>
              <a:t>0x8927</a:t>
            </a:r>
            <a:endParaRPr lang="en-US" altLang="zh-CN" sz="1600"/>
          </a:p>
          <a:p>
            <a:pPr marL="342900" lvl="0" indent="-342900">
              <a:buFont typeface="+mj-lt"/>
              <a:buAutoNum type="alphaLcParenR"/>
            </a:pPr>
            <a:r>
              <a:rPr lang="zh-CN" altLang="en-US" sz="1600" smtClean="0"/>
              <a:t>在</a:t>
            </a:r>
            <a:r>
              <a:rPr lang="zh-CN" altLang="en-US" sz="1600"/>
              <a:t>对应的文件加入如下的配置： </a:t>
            </a:r>
            <a:endParaRPr lang="en-US" altLang="zh-CN" sz="1600"/>
          </a:p>
          <a:p>
            <a:pPr marL="0" lvl="0" indent="0">
              <a:buNone/>
            </a:pPr>
            <a:r>
              <a:rPr lang="en-US" altLang="zh-CN" sz="1600" smtClean="0"/>
              <a:t>        </a:t>
            </a:r>
            <a:r>
              <a:rPr lang="en-US" altLang="zh-CN" sz="1600" err="1" smtClean="0"/>
              <a:t>allowxperm</a:t>
            </a:r>
            <a:r>
              <a:rPr lang="en-US" altLang="zh-CN" sz="1600" smtClean="0"/>
              <a:t> </a:t>
            </a:r>
            <a:r>
              <a:rPr lang="en-US" altLang="zh-CN" sz="1600" err="1"/>
              <a:t>factorytest</a:t>
            </a:r>
            <a:r>
              <a:rPr lang="en-US" altLang="zh-CN" sz="1600"/>
              <a:t> </a:t>
            </a:r>
            <a:r>
              <a:rPr lang="en-US" altLang="zh-CN" sz="1600" err="1"/>
              <a:t>factorytest:udp_socket</a:t>
            </a:r>
            <a:r>
              <a:rPr lang="en-US" altLang="zh-CN" sz="1600"/>
              <a:t> </a:t>
            </a:r>
            <a:r>
              <a:rPr lang="en-US" altLang="zh-CN" sz="1600" err="1"/>
              <a:t>ioctl</a:t>
            </a:r>
            <a:r>
              <a:rPr lang="en-US" altLang="zh-CN" sz="1600"/>
              <a:t> { 0x8927 };</a:t>
            </a:r>
          </a:p>
          <a:p>
            <a:pPr marL="0" lvl="0" indent="0">
              <a:buNone/>
            </a:pPr>
            <a:endParaRPr lang="en-US" altLang="zh-CN" sz="1600"/>
          </a:p>
          <a:p>
            <a:pPr marL="0" lvl="0" indent="0">
              <a:buNone/>
            </a:pPr>
            <a:r>
              <a:rPr lang="zh-CN" altLang="en-US" sz="1600"/>
              <a:t>这样，在</a:t>
            </a:r>
            <a:r>
              <a:rPr lang="en-US" altLang="zh-CN" sz="1600" err="1"/>
              <a:t>ioctl</a:t>
            </a:r>
            <a:r>
              <a:rPr lang="zh-CN" altLang="en-US" sz="1600"/>
              <a:t>操作时，对应的</a:t>
            </a:r>
            <a:r>
              <a:rPr lang="en-US" altLang="zh-CN" sz="1600" err="1"/>
              <a:t>ioctlcmd</a:t>
            </a:r>
            <a:r>
              <a:rPr lang="zh-CN" altLang="en-US" sz="1600"/>
              <a:t>就会被允许了。 </a:t>
            </a:r>
            <a:endParaRPr lang="zh-CN" altLang="zh-CN" sz="1600"/>
          </a:p>
        </p:txBody>
      </p:sp>
    </p:spTree>
    <p:extLst>
      <p:ext uri="{BB962C8B-B14F-4D97-AF65-F5344CB8AC3E}">
        <p14:creationId xmlns:p14="http://schemas.microsoft.com/office/powerpoint/2010/main" val="124365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DB279A71-4BE9-4B6F-93D2-8FF68C6BFB68}"/>
              </a:ext>
            </a:extLst>
          </p:cNvPr>
          <p:cNvGrpSpPr/>
          <p:nvPr/>
        </p:nvGrpSpPr>
        <p:grpSpPr>
          <a:xfrm>
            <a:off x="0" y="489706"/>
            <a:ext cx="12191331" cy="1529680"/>
            <a:chOff x="170694" y="261768"/>
            <a:chExt cx="3936003" cy="611981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AE04521-1F88-438D-AA8D-D1052B3893AE}"/>
                </a:ext>
              </a:extLst>
            </p:cNvPr>
            <p:cNvSpPr/>
            <p:nvPr/>
          </p:nvSpPr>
          <p:spPr>
            <a:xfrm>
              <a:off x="170694" y="261768"/>
              <a:ext cx="3936003" cy="61198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459147A7-6984-446D-93C3-825EB355EECA}"/>
                </a:ext>
              </a:extLst>
            </p:cNvPr>
            <p:cNvSpPr txBox="1"/>
            <p:nvPr/>
          </p:nvSpPr>
          <p:spPr>
            <a:xfrm>
              <a:off x="913343" y="284178"/>
              <a:ext cx="569115" cy="52991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endParaRPr lang="zh-CN" altLang="en-US" sz="10666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8" name="矩形 7">
            <a:extLst>
              <a:ext uri="{FF2B5EF4-FFF2-40B4-BE49-F238E27FC236}">
                <a16:creationId xmlns:a16="http://schemas.microsoft.com/office/drawing/2014/main" id="{C93CB677-0D88-4492-AED7-D1F4F1F3D452}"/>
              </a:ext>
            </a:extLst>
          </p:cNvPr>
          <p:cNvSpPr/>
          <p:nvPr/>
        </p:nvSpPr>
        <p:spPr>
          <a:xfrm>
            <a:off x="1895013" y="818401"/>
            <a:ext cx="8401303" cy="7003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4551" b="1" smtClean="0">
                <a:solidFill>
                  <a:schemeClr val="accent1"/>
                </a:solidFill>
                <a:ea typeface="微软雅黑" panose="020B0503020204020204" pitchFamily="34" charset="-122"/>
                <a:cs typeface="+mn-ea"/>
                <a:sym typeface="+mn-lt"/>
              </a:rPr>
              <a:t>欢迎对本次培训作出评价，感谢</a:t>
            </a:r>
            <a:endParaRPr lang="zh-CN" altLang="en-US" sz="4551" b="1">
              <a:solidFill>
                <a:schemeClr val="accent1"/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2622" y="2463198"/>
            <a:ext cx="2829320" cy="2846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763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694">
        <p:random/>
      </p:transition>
    </mc:Choice>
    <mc:Fallback xmlns="">
      <p:transition spd="slow" advTm="1694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4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543CA6C8-C215-4763-AB00-69C9A5F772AD}"/>
              </a:ext>
            </a:extLst>
          </p:cNvPr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4992" y="472318"/>
            <a:ext cx="6524173" cy="6355291"/>
          </a:xfrm>
          <a:prstGeom prst="rect">
            <a:avLst/>
          </a:prstGeom>
        </p:spPr>
      </p:pic>
      <p:sp>
        <p:nvSpPr>
          <p:cNvPr id="14" name="Rectangle 3">
            <a:extLst>
              <a:ext uri="{FF2B5EF4-FFF2-40B4-BE49-F238E27FC236}">
                <a16:creationId xmlns:a16="http://schemas.microsoft.com/office/drawing/2014/main" id="{572F0E4E-AB92-421B-A9E6-38392F069D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7157" y="3759144"/>
            <a:ext cx="12177406" cy="1104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7677" tIns="63839" rIns="127677" bIns="63839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/>
            <a:r>
              <a:rPr lang="zh-CN" altLang="en-US" sz="6000" b="1" spc="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感谢您的</a:t>
            </a:r>
            <a:r>
              <a:rPr lang="zh-CN" altLang="en-US" sz="6000" b="1" spc="3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观看！</a:t>
            </a:r>
            <a:endParaRPr lang="en-US" altLang="zh-CN" sz="6000" b="1" spc="30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6000" b="1" spc="3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zh-CN" sz="6000" b="1" spc="3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727394F0-1D51-4AA8-AB3F-390833DE8B5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85187" y="1634009"/>
            <a:ext cx="3105369" cy="9634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27677" tIns="63839" rIns="127677" bIns="63839" numCol="1" anchor="ctr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accent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2"/>
                </a:solidFill>
                <a:latin typeface="Arial" pitchFamily="34" charset="0"/>
                <a:ea typeface="微软雅黑" pitchFamily="34" charset="-122"/>
              </a:defRPr>
            </a:lvl9pPr>
          </a:lstStyle>
          <a:p>
            <a:pPr algn="ctr"/>
            <a:r>
              <a:rPr lang="zh-CN" altLang="en-US" sz="54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智</a:t>
            </a:r>
            <a:r>
              <a:rPr lang="zh-CN" altLang="en-US" sz="5400" b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库计划</a:t>
            </a:r>
            <a:endParaRPr lang="zh-CN" altLang="zh-CN" sz="5400" b="1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5143590" y="5685987"/>
            <a:ext cx="2644540" cy="39658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深圳</a:t>
            </a:r>
            <a:r>
              <a:rPr lang="en-US" altLang="zh-CN" smtClean="0">
                <a:solidFill>
                  <a:schemeClr val="bg1"/>
                </a:solidFill>
                <a:latin typeface="+mj-ea"/>
                <a:ea typeface="+mj-ea"/>
              </a:rPr>
              <a:t>·</a:t>
            </a:r>
            <a:r>
              <a:rPr lang="zh-CN" altLang="en-US" smtClean="0">
                <a:solidFill>
                  <a:schemeClr val="bg1"/>
                </a:solidFill>
                <a:latin typeface="+mj-ea"/>
                <a:ea typeface="+mj-ea"/>
              </a:rPr>
              <a:t>系统软件部</a:t>
            </a:r>
          </a:p>
        </p:txBody>
      </p:sp>
    </p:spTree>
    <p:extLst>
      <p:ext uri="{BB962C8B-B14F-4D97-AF65-F5344CB8AC3E}">
        <p14:creationId xmlns:p14="http://schemas.microsoft.com/office/powerpoint/2010/main" val="2086387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9390">
        <p:random/>
      </p:transition>
    </mc:Choice>
    <mc:Fallback xmlns="">
      <p:transition spd="slow" advTm="939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1.1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32846" y="175870"/>
            <a:ext cx="5349387" cy="7571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b="1" err="1" smtClean="0">
                <a:solidFill>
                  <a:srgbClr val="002043"/>
                </a:solidFill>
                <a:latin typeface="+mj-ea"/>
                <a:ea typeface="+mj-ea"/>
              </a:rPr>
              <a:t>SELinux</a:t>
            </a: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简介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796362" y="2022275"/>
            <a:ext cx="10320328" cy="298030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US" altLang="zh-CN" b="1"/>
              <a:t>DAC </a:t>
            </a:r>
            <a:r>
              <a:rPr lang="zh-CN" altLang="zh-CN" b="1"/>
              <a:t>自主访问控制</a:t>
            </a:r>
            <a:endParaRPr lang="en-US" altLang="zh-CN" b="1"/>
          </a:p>
          <a:p>
            <a:pPr lvl="0"/>
            <a:r>
              <a:rPr lang="en-US" altLang="zh-CN" err="1"/>
              <a:t>SELinux</a:t>
            </a:r>
            <a:r>
              <a:rPr lang="zh-CN" altLang="en-US"/>
              <a:t>出现之前，</a:t>
            </a:r>
            <a:r>
              <a:rPr lang="en-US" altLang="zh-CN"/>
              <a:t>Linux</a:t>
            </a:r>
            <a:r>
              <a:rPr lang="zh-CN" altLang="en-US"/>
              <a:t>上的安全模型叫</a:t>
            </a:r>
            <a:r>
              <a:rPr lang="en-US" altLang="zh-CN"/>
              <a:t>DAC</a:t>
            </a:r>
            <a:r>
              <a:rPr lang="zh-CN" altLang="en-US"/>
              <a:t>，该模型</a:t>
            </a:r>
            <a:r>
              <a:rPr lang="zh-CN" altLang="zh-CN"/>
              <a:t>基于</a:t>
            </a:r>
            <a:r>
              <a:rPr lang="en-US" altLang="zh-CN"/>
              <a:t>“  </a:t>
            </a:r>
            <a:r>
              <a:rPr lang="zh-CN" altLang="zh-CN"/>
              <a:t>用户</a:t>
            </a:r>
            <a:r>
              <a:rPr lang="en-US" altLang="zh-CN"/>
              <a:t>-</a:t>
            </a:r>
            <a:r>
              <a:rPr lang="zh-CN" altLang="zh-CN"/>
              <a:t>用户组</a:t>
            </a:r>
            <a:r>
              <a:rPr lang="en-US" altLang="zh-CN"/>
              <a:t>-</a:t>
            </a:r>
            <a:r>
              <a:rPr lang="zh-CN" altLang="zh-CN"/>
              <a:t>其他</a:t>
            </a:r>
            <a:r>
              <a:rPr lang="en-US" altLang="zh-CN"/>
              <a:t>/</a:t>
            </a:r>
            <a:r>
              <a:rPr lang="zh-CN" altLang="zh-CN"/>
              <a:t>读</a:t>
            </a:r>
            <a:r>
              <a:rPr lang="en-US" altLang="zh-CN"/>
              <a:t>-</a:t>
            </a:r>
            <a:r>
              <a:rPr lang="zh-CN" altLang="zh-CN"/>
              <a:t>写</a:t>
            </a:r>
            <a:r>
              <a:rPr lang="en-US" altLang="zh-CN"/>
              <a:t>-</a:t>
            </a:r>
            <a:r>
              <a:rPr lang="zh-CN" altLang="zh-CN"/>
              <a:t>执行</a:t>
            </a:r>
            <a:r>
              <a:rPr lang="en-US" altLang="zh-CN"/>
              <a:t>”</a:t>
            </a:r>
            <a:r>
              <a:rPr lang="zh-CN" altLang="zh-CN"/>
              <a:t>的权限检查，进程理论上所拥有的权限与执行它的用户的权限相同，该管理过于宽松，如果获得</a:t>
            </a:r>
            <a:r>
              <a:rPr lang="en-US" altLang="zh-CN"/>
              <a:t>root</a:t>
            </a:r>
            <a:r>
              <a:rPr lang="zh-CN" altLang="zh-CN"/>
              <a:t>权限，可以在</a:t>
            </a:r>
            <a:r>
              <a:rPr lang="en-US" altLang="zh-CN"/>
              <a:t>Linux</a:t>
            </a:r>
            <a:r>
              <a:rPr lang="zh-CN" altLang="zh-CN"/>
              <a:t>系统内做任何事情。</a:t>
            </a:r>
            <a:endParaRPr lang="en-US" altLang="zh-CN"/>
          </a:p>
          <a:p>
            <a:endParaRPr lang="zh-CN" altLang="zh-CN"/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zh-CN" b="1"/>
              <a:t>MAC </a:t>
            </a:r>
            <a:r>
              <a:rPr lang="zh-CN" altLang="zh-CN" b="1"/>
              <a:t>强制访问</a:t>
            </a:r>
            <a:r>
              <a:rPr lang="zh-CN" altLang="zh-CN" b="1" smtClean="0"/>
              <a:t>控制</a:t>
            </a:r>
            <a:endParaRPr lang="en-US" altLang="zh-CN" b="1" smtClean="0"/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zh-CN" altLang="en-US"/>
              <a:t>作为 </a:t>
            </a:r>
            <a:r>
              <a:rPr lang="en-US" altLang="zh-CN" smtClean="0"/>
              <a:t>Android</a:t>
            </a:r>
            <a:r>
              <a:rPr lang="zh-CN" altLang="en-US" smtClean="0"/>
              <a:t>安全模型的</a:t>
            </a:r>
            <a:r>
              <a:rPr lang="zh-CN" altLang="en-US"/>
              <a:t>一部分，</a:t>
            </a:r>
            <a:r>
              <a:rPr lang="en-US" altLang="zh-CN"/>
              <a:t>Android </a:t>
            </a:r>
            <a:r>
              <a:rPr lang="zh-CN" altLang="en-US"/>
              <a:t>使用安全增强型 </a:t>
            </a:r>
            <a:r>
              <a:rPr lang="en-US" altLang="zh-CN"/>
              <a:t>Linux (</a:t>
            </a:r>
            <a:r>
              <a:rPr lang="en-US" altLang="zh-CN" err="1"/>
              <a:t>SELinux</a:t>
            </a:r>
            <a:r>
              <a:rPr lang="en-US" altLang="zh-CN"/>
              <a:t>) </a:t>
            </a:r>
            <a:r>
              <a:rPr lang="zh-CN" altLang="en-US"/>
              <a:t>对所有进程强制执行强制访问控制 </a:t>
            </a:r>
            <a:r>
              <a:rPr lang="en-US" altLang="zh-CN"/>
              <a:t>(</a:t>
            </a:r>
            <a:r>
              <a:rPr lang="en-US" altLang="zh-CN" smtClean="0"/>
              <a:t>MAC</a:t>
            </a:r>
            <a:r>
              <a:rPr lang="zh-CN" altLang="en-US" smtClean="0"/>
              <a:t>，</a:t>
            </a:r>
            <a:r>
              <a:rPr lang="en-US" altLang="zh-CN" smtClean="0"/>
              <a:t>Mandatory </a:t>
            </a:r>
            <a:r>
              <a:rPr lang="en-US" altLang="zh-CN"/>
              <a:t>Access Control</a:t>
            </a:r>
            <a:r>
              <a:rPr lang="zh-CN" altLang="en-US"/>
              <a:t>），该模型</a:t>
            </a:r>
            <a:r>
              <a:rPr lang="zh-CN" altLang="zh-CN"/>
              <a:t>基于安全上下文和安全策略的安全机制，用于补充</a:t>
            </a:r>
            <a:r>
              <a:rPr lang="en-US" altLang="zh-CN"/>
              <a:t>DAC</a:t>
            </a:r>
            <a:r>
              <a:rPr lang="zh-CN" altLang="zh-CN"/>
              <a:t>检查</a:t>
            </a:r>
            <a:r>
              <a:rPr lang="zh-CN" altLang="zh-CN" smtClean="0"/>
              <a:t>。</a:t>
            </a:r>
            <a:endParaRPr lang="en-US" altLang="zh-CN" smtClean="0"/>
          </a:p>
          <a:p>
            <a:pPr lvl="0"/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03969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1.1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32846" y="175870"/>
            <a:ext cx="5349387" cy="7571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b="1" err="1" smtClean="0">
                <a:solidFill>
                  <a:srgbClr val="002043"/>
                </a:solidFill>
                <a:latin typeface="+mj-ea"/>
                <a:ea typeface="+mj-ea"/>
              </a:rPr>
              <a:t>SELinux</a:t>
            </a: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简介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104320" y="1079432"/>
            <a:ext cx="4666350" cy="507831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zh-CN" altLang="en-US"/>
          </a:p>
          <a:p>
            <a:r>
              <a:rPr lang="zh-CN" altLang="en-US"/>
              <a:t>以</a:t>
            </a:r>
            <a:r>
              <a:rPr lang="en-US" altLang="zh-CN" err="1"/>
              <a:t>SELinux</a:t>
            </a:r>
            <a:r>
              <a:rPr lang="zh-CN" altLang="en-US"/>
              <a:t>文件系统接口为边界，</a:t>
            </a:r>
            <a:r>
              <a:rPr lang="en-US" altLang="zh-CN" err="1"/>
              <a:t>SEAndroid</a:t>
            </a:r>
            <a:r>
              <a:rPr lang="zh-CN" altLang="en-US"/>
              <a:t>安全机制包含有内核空间和用户空间两部分支持</a:t>
            </a:r>
            <a:r>
              <a:rPr lang="zh-CN" altLang="en-US" smtClean="0"/>
              <a:t>。</a:t>
            </a:r>
            <a:endParaRPr lang="en-US" altLang="zh-CN" smtClean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mtClean="0"/>
              <a:t>在</a:t>
            </a:r>
            <a:r>
              <a:rPr lang="zh-CN" altLang="en-US"/>
              <a:t>内核空间，主要涉及到一个称为</a:t>
            </a:r>
            <a:r>
              <a:rPr lang="en-US" altLang="zh-CN" err="1"/>
              <a:t>SELinux</a:t>
            </a:r>
            <a:r>
              <a:rPr lang="en-US" altLang="zh-CN"/>
              <a:t> LSM</a:t>
            </a:r>
            <a:r>
              <a:rPr lang="zh-CN" altLang="en-US"/>
              <a:t>的</a:t>
            </a:r>
            <a:r>
              <a:rPr lang="zh-CN" altLang="en-US" smtClean="0"/>
              <a:t>模块（</a:t>
            </a:r>
            <a:r>
              <a:rPr lang="zh-CN" altLang="en-US"/>
              <a:t>负责内核资源的安全访问控制</a:t>
            </a:r>
            <a:r>
              <a:rPr lang="zh-CN" altLang="en-US" smtClean="0"/>
              <a:t>）。 </a:t>
            </a:r>
            <a:endParaRPr lang="zh-CN" altLang="en-US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mtClean="0"/>
              <a:t>而</a:t>
            </a:r>
            <a:r>
              <a:rPr lang="zh-CN" altLang="en-US"/>
              <a:t>在用户空间中，涉到</a:t>
            </a:r>
            <a:r>
              <a:rPr lang="en-US" altLang="zh-CN"/>
              <a:t>Security Context</a:t>
            </a:r>
            <a:r>
              <a:rPr lang="zh-CN" altLang="en-US"/>
              <a:t>、</a:t>
            </a:r>
            <a:r>
              <a:rPr lang="en-US" altLang="zh-CN"/>
              <a:t>Security Server</a:t>
            </a:r>
            <a:r>
              <a:rPr lang="zh-CN" altLang="en-US"/>
              <a:t>和</a:t>
            </a:r>
            <a:r>
              <a:rPr lang="en-US" altLang="zh-CN" err="1"/>
              <a:t>SEAndroid</a:t>
            </a:r>
            <a:r>
              <a:rPr lang="en-US" altLang="zh-CN"/>
              <a:t> Policy</a:t>
            </a:r>
            <a:r>
              <a:rPr lang="zh-CN" altLang="en-US"/>
              <a:t>等模块</a:t>
            </a:r>
            <a:r>
              <a:rPr lang="zh-CN" altLang="en-US" smtClean="0"/>
              <a:t>。</a:t>
            </a:r>
            <a:endParaRPr lang="en-US" altLang="zh-CN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/>
              <a:t>Security Context</a:t>
            </a:r>
            <a:r>
              <a:rPr lang="zh-CN" altLang="en-US"/>
              <a:t>描述的是</a:t>
            </a:r>
            <a:r>
              <a:rPr lang="zh-CN" altLang="en-US">
                <a:solidFill>
                  <a:srgbClr val="FF0000"/>
                </a:solidFill>
              </a:rPr>
              <a:t>资源安全</a:t>
            </a:r>
            <a:r>
              <a:rPr lang="zh-CN" altLang="en-US" smtClean="0">
                <a:solidFill>
                  <a:srgbClr val="FF0000"/>
                </a:solidFill>
              </a:rPr>
              <a:t>上下文</a:t>
            </a:r>
            <a:endParaRPr lang="en-US" altLang="zh-CN" smtClean="0">
              <a:solidFill>
                <a:srgbClr val="FF0000"/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/>
              <a:t>用户空间的</a:t>
            </a:r>
            <a:r>
              <a:rPr lang="en-US" altLang="zh-CN"/>
              <a:t>Security Server</a:t>
            </a:r>
            <a:r>
              <a:rPr lang="zh-CN" altLang="en-US"/>
              <a:t>一方面</a:t>
            </a:r>
            <a:r>
              <a:rPr lang="zh-CN" altLang="en-US" smtClean="0"/>
              <a:t>需到</a:t>
            </a:r>
            <a:r>
              <a:rPr lang="zh-CN" altLang="en-US"/>
              <a:t>用户空间的</a:t>
            </a:r>
            <a:r>
              <a:rPr lang="en-US" altLang="zh-CN"/>
              <a:t>Security Context</a:t>
            </a:r>
            <a:r>
              <a:rPr lang="zh-CN" altLang="en-US"/>
              <a:t>去检索对象的安全上下文，</a:t>
            </a:r>
            <a:r>
              <a:rPr lang="zh-CN" altLang="en-US" smtClean="0"/>
              <a:t>另一方面需要</a:t>
            </a:r>
            <a:r>
              <a:rPr lang="zh-CN" altLang="en-US"/>
              <a:t>到内核空间去操作对象的安全上下文</a:t>
            </a:r>
            <a:endParaRPr lang="en-US" altLang="zh-CN" smtClean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err="1"/>
              <a:t>SEAndroid</a:t>
            </a:r>
            <a:r>
              <a:rPr lang="en-US" altLang="zh-CN"/>
              <a:t> Policy</a:t>
            </a:r>
            <a:r>
              <a:rPr lang="zh-CN" altLang="en-US" smtClean="0"/>
              <a:t>描述的是资源</a:t>
            </a:r>
            <a:r>
              <a:rPr lang="zh-CN" altLang="en-US"/>
              <a:t>安全访问策略</a:t>
            </a:r>
            <a:endParaRPr lang="zh-CN" altLang="en-US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4530" y="1079432"/>
            <a:ext cx="5438775" cy="480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931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1.1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32846" y="175870"/>
            <a:ext cx="5349387" cy="7571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b="1" err="1" smtClean="0">
                <a:solidFill>
                  <a:srgbClr val="002043"/>
                </a:solidFill>
                <a:latin typeface="+mj-ea"/>
                <a:ea typeface="+mj-ea"/>
              </a:rPr>
              <a:t>SELinux</a:t>
            </a: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简介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910069" y="1500847"/>
            <a:ext cx="5012581" cy="286232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zh-CN" altLang="en-US"/>
              <a:t>对</a:t>
            </a:r>
            <a:r>
              <a:rPr lang="zh-CN" altLang="en-US" smtClean="0"/>
              <a:t>内核资源访问过程</a:t>
            </a:r>
            <a:r>
              <a:rPr lang="zh-CN" altLang="en-US"/>
              <a:t>中，一般</a:t>
            </a:r>
            <a:r>
              <a:rPr lang="zh-CN" altLang="en-US" smtClean="0"/>
              <a:t>需获得三</a:t>
            </a:r>
            <a:r>
              <a:rPr lang="zh-CN" altLang="en-US"/>
              <a:t>次检查 </a:t>
            </a:r>
          </a:p>
          <a:p>
            <a:r>
              <a:rPr lang="zh-CN" altLang="en-US"/>
              <a:t>通过： </a:t>
            </a:r>
          </a:p>
          <a:p>
            <a:pPr marL="342900" indent="-342900">
              <a:buFont typeface="+mj-lt"/>
              <a:buAutoNum type="alphaLcPeriod"/>
            </a:pPr>
            <a:r>
              <a:rPr lang="zh-CN" altLang="en-US" smtClean="0"/>
              <a:t>一般性</a:t>
            </a:r>
            <a:r>
              <a:rPr lang="zh-CN" altLang="en-US"/>
              <a:t>错误检查，例如访问的</a:t>
            </a:r>
            <a:r>
              <a:rPr lang="zh-CN" altLang="en-US" smtClean="0"/>
              <a:t>对象</a:t>
            </a:r>
            <a:r>
              <a:rPr lang="zh-CN" altLang="en-US"/>
              <a:t>是否存在、访问参数是否正确等。 </a:t>
            </a:r>
            <a:endParaRPr lang="en-US" altLang="zh-CN" smtClean="0"/>
          </a:p>
          <a:p>
            <a:pPr marL="342900" indent="-342900">
              <a:buFont typeface="+mj-lt"/>
              <a:buAutoNum type="alphaLcPeriod"/>
            </a:pPr>
            <a:r>
              <a:rPr lang="en-US" altLang="zh-CN" smtClean="0"/>
              <a:t>DAC</a:t>
            </a:r>
            <a:r>
              <a:rPr lang="zh-CN" altLang="en-US"/>
              <a:t>检查，即基于</a:t>
            </a:r>
            <a:r>
              <a:rPr lang="en-US" altLang="zh-CN"/>
              <a:t>Linux </a:t>
            </a:r>
            <a:r>
              <a:rPr lang="en-US" altLang="zh-CN" smtClean="0"/>
              <a:t>UID/GID</a:t>
            </a:r>
            <a:r>
              <a:rPr lang="zh-CN" altLang="en-US" smtClean="0"/>
              <a:t>的</a:t>
            </a:r>
            <a:r>
              <a:rPr lang="zh-CN" altLang="en-US"/>
              <a:t>安全检查。 </a:t>
            </a:r>
            <a:endParaRPr lang="en-US" altLang="zh-CN" smtClean="0"/>
          </a:p>
          <a:p>
            <a:pPr marL="342900" indent="-342900">
              <a:buFont typeface="+mj-lt"/>
              <a:buAutoNum type="alphaLcPeriod"/>
            </a:pPr>
            <a:r>
              <a:rPr lang="en-US" altLang="zh-CN" err="1" smtClean="0"/>
              <a:t>SELinux</a:t>
            </a:r>
            <a:r>
              <a:rPr lang="zh-CN" altLang="en-US"/>
              <a:t>检查，即基于安全</a:t>
            </a:r>
            <a:r>
              <a:rPr lang="zh-CN" altLang="en-US" smtClean="0"/>
              <a:t>上下文</a:t>
            </a:r>
            <a:r>
              <a:rPr lang="zh-CN" altLang="en-US"/>
              <a:t>和安全策略的安全检查</a:t>
            </a:r>
            <a:r>
              <a:rPr lang="zh-CN" altLang="en-US" smtClean="0"/>
              <a:t>。</a:t>
            </a:r>
            <a:endParaRPr lang="en-US" altLang="zh-CN" smtClean="0"/>
          </a:p>
          <a:p>
            <a:r>
              <a:rPr lang="zh-CN" altLang="en-US" smtClean="0"/>
              <a:t> </a:t>
            </a:r>
            <a:endParaRPr lang="zh-CN" altLang="en-US"/>
          </a:p>
          <a:p>
            <a:r>
              <a:rPr lang="zh-CN" altLang="en-US" smtClean="0"/>
              <a:t>注：</a:t>
            </a:r>
            <a:r>
              <a:rPr lang="en-US" altLang="zh-CN" err="1" smtClean="0"/>
              <a:t>SELinux</a:t>
            </a:r>
            <a:r>
              <a:rPr lang="zh-CN" altLang="en-US"/>
              <a:t>是对原来</a:t>
            </a:r>
            <a:r>
              <a:rPr lang="en-US" altLang="zh-CN"/>
              <a:t>DAC</a:t>
            </a:r>
            <a:r>
              <a:rPr lang="zh-CN" altLang="en-US" smtClean="0"/>
              <a:t>安全策略的</a:t>
            </a:r>
            <a:r>
              <a:rPr lang="zh-CN" altLang="en-US"/>
              <a:t>补充，而非取代） </a:t>
            </a:r>
            <a:endParaRPr lang="zh-CN" altLang="en-US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0028" y="1352872"/>
            <a:ext cx="4733925" cy="450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399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1.2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0" y="204050"/>
            <a:ext cx="6637692" cy="7007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b="1">
                <a:solidFill>
                  <a:srgbClr val="002043"/>
                </a:solidFill>
                <a:latin typeface="+mj-ea"/>
              </a:rPr>
              <a:t>Security context</a:t>
            </a:r>
            <a:endParaRPr lang="zh-CN" altLang="en-US" sz="3600" b="1">
              <a:solidFill>
                <a:srgbClr val="002043"/>
              </a:solidFill>
              <a:latin typeface="+mj-ea"/>
            </a:endParaRP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3"/>
            <a:ext cx="10842625" cy="53352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800"/>
              <a:t>安全上下文（</a:t>
            </a:r>
            <a:r>
              <a:rPr lang="en-US" altLang="zh-CN" sz="1800"/>
              <a:t>Security Context</a:t>
            </a:r>
            <a:r>
              <a:rPr lang="zh-CN" altLang="en-US" sz="1800"/>
              <a:t>）实际上就是一个附加在对象上的标签（</a:t>
            </a:r>
            <a:r>
              <a:rPr lang="en-US" altLang="zh-CN" sz="1800"/>
              <a:t>Tag</a:t>
            </a:r>
            <a:r>
              <a:rPr lang="zh-CN" altLang="en-US" sz="1800"/>
              <a:t>），</a:t>
            </a:r>
            <a:r>
              <a:rPr lang="zh-CN" altLang="en-US" sz="1800">
                <a:solidFill>
                  <a:srgbClr val="FF0000"/>
                </a:solidFill>
              </a:rPr>
              <a:t>也是用户空间</a:t>
            </a:r>
            <a:r>
              <a:rPr lang="en-US" altLang="zh-CN" sz="1800">
                <a:solidFill>
                  <a:srgbClr val="FF0000"/>
                </a:solidFill>
              </a:rPr>
              <a:t>RD</a:t>
            </a:r>
            <a:r>
              <a:rPr lang="zh-CN" altLang="en-US" sz="1800">
                <a:solidFill>
                  <a:srgbClr val="FF0000"/>
                </a:solidFill>
              </a:rPr>
              <a:t>修改最多的</a:t>
            </a:r>
            <a:r>
              <a:rPr lang="zh-CN" altLang="en-US" sz="1800"/>
              <a:t>。这个标签实际上就是一个字符串，它由四部分内容组成，分别是</a:t>
            </a:r>
            <a:r>
              <a:rPr lang="en-US" altLang="zh-CN" sz="1800" err="1"/>
              <a:t>SELinux</a:t>
            </a:r>
            <a:r>
              <a:rPr lang="zh-CN" altLang="en-US" sz="1800"/>
              <a:t>用户、</a:t>
            </a:r>
            <a:r>
              <a:rPr lang="en-US" altLang="zh-CN" sz="1800" err="1"/>
              <a:t>SELinux</a:t>
            </a:r>
            <a:r>
              <a:rPr lang="zh-CN" altLang="en-US" sz="1800"/>
              <a:t>角色、类型、安全级别，每一个部分都通过一个冒号来</a:t>
            </a:r>
            <a:r>
              <a:rPr lang="zh-CN" altLang="en-US" sz="1800" smtClean="0"/>
              <a:t>分隔</a:t>
            </a:r>
            <a:r>
              <a:rPr lang="zh-CN" altLang="en-US" sz="1800"/>
              <a:t>。</a:t>
            </a:r>
            <a:r>
              <a:rPr lang="zh-CN" altLang="en-US" sz="1800" smtClean="0"/>
              <a:t> </a:t>
            </a:r>
            <a:endParaRPr lang="en-US" altLang="zh-CN" sz="1800"/>
          </a:p>
          <a:p>
            <a:pPr lvl="1"/>
            <a:r>
              <a:rPr lang="en-US" altLang="zh-CN" sz="1800" err="1"/>
              <a:t>avc</a:t>
            </a:r>
            <a:r>
              <a:rPr lang="en-US" altLang="zh-CN" sz="1800"/>
              <a:t>: denied { rename } for </a:t>
            </a:r>
            <a:r>
              <a:rPr lang="en-US" altLang="zh-CN" sz="1800" err="1"/>
              <a:t>pid</a:t>
            </a:r>
            <a:r>
              <a:rPr lang="en-US" altLang="zh-CN" sz="1800"/>
              <a:t>=193 </a:t>
            </a:r>
            <a:r>
              <a:rPr lang="en-US" altLang="zh-CN" sz="1800" err="1"/>
              <a:t>comm</a:t>
            </a:r>
            <a:r>
              <a:rPr lang="en-US" altLang="zh-CN" sz="1800"/>
              <a:t>="</a:t>
            </a:r>
            <a:r>
              <a:rPr lang="en-US" altLang="zh-CN" sz="1800" err="1"/>
              <a:t>installd</a:t>
            </a:r>
            <a:r>
              <a:rPr lang="en-US" altLang="zh-CN" sz="1800"/>
              <a:t>" name="media" dev="</a:t>
            </a:r>
            <a:r>
              <a:rPr lang="en-US" altLang="zh-CN" sz="1800" err="1"/>
              <a:t>tmpfs</a:t>
            </a:r>
            <a:r>
              <a:rPr lang="en-US" altLang="zh-CN" sz="1800"/>
              <a:t>" </a:t>
            </a:r>
            <a:r>
              <a:rPr lang="en-US" altLang="zh-CN" sz="1800" err="1"/>
              <a:t>ino</a:t>
            </a:r>
            <a:r>
              <a:rPr lang="en-US" altLang="zh-CN" sz="1800"/>
              <a:t>=6449 </a:t>
            </a:r>
            <a:r>
              <a:rPr lang="en-US" altLang="zh-CN" sz="1800" err="1">
                <a:solidFill>
                  <a:srgbClr val="FF0000"/>
                </a:solidFill>
              </a:rPr>
              <a:t>scontext</a:t>
            </a:r>
            <a:r>
              <a:rPr lang="en-US" altLang="zh-CN" sz="1800"/>
              <a:t>=u:r:installd:s0 </a:t>
            </a:r>
            <a:r>
              <a:rPr lang="en-US" altLang="zh-CN" sz="1800" err="1">
                <a:solidFill>
                  <a:srgbClr val="FF0000"/>
                </a:solidFill>
              </a:rPr>
              <a:t>tcontext</a:t>
            </a:r>
            <a:r>
              <a:rPr lang="en-US" altLang="zh-CN" sz="1800"/>
              <a:t>=u:object_r:tmpfs:s0 </a:t>
            </a:r>
            <a:r>
              <a:rPr lang="en-US" altLang="zh-CN" sz="1800" err="1"/>
              <a:t>tclass</a:t>
            </a:r>
            <a:r>
              <a:rPr lang="en-US" altLang="zh-CN" sz="1800"/>
              <a:t>=</a:t>
            </a:r>
            <a:r>
              <a:rPr lang="en-US" altLang="zh-CN" sz="1800" err="1"/>
              <a:t>dir</a:t>
            </a:r>
            <a:r>
              <a:rPr lang="en-US" altLang="zh-CN" sz="1800"/>
              <a:t>   </a:t>
            </a:r>
          </a:p>
          <a:p>
            <a:pPr lvl="1"/>
            <a:r>
              <a:rPr lang="zh-CN" altLang="en-US" sz="1800" smtClean="0"/>
              <a:t>上面</a:t>
            </a:r>
            <a:r>
              <a:rPr lang="zh-CN" altLang="en-US" sz="1800"/>
              <a:t>的</a:t>
            </a:r>
            <a:r>
              <a:rPr lang="en-US" altLang="zh-CN" sz="1800" err="1"/>
              <a:t>scontext</a:t>
            </a:r>
            <a:r>
              <a:rPr lang="zh-CN" altLang="en-US" sz="1800"/>
              <a:t>和</a:t>
            </a:r>
            <a:r>
              <a:rPr lang="en-US" altLang="zh-CN" sz="1800" err="1"/>
              <a:t>tcontext</a:t>
            </a:r>
            <a:r>
              <a:rPr lang="zh-CN" altLang="en-US" sz="1800"/>
              <a:t>都是安全上下文，我们分别称它们为主体和客体，主体一般都是进程，客体则是主体访问的</a:t>
            </a:r>
            <a:r>
              <a:rPr lang="zh-CN" altLang="en-US" sz="1800" smtClean="0"/>
              <a:t>资源</a:t>
            </a:r>
            <a:endParaRPr lang="en-US" altLang="zh-CN" sz="1800" smtClean="0"/>
          </a:p>
          <a:p>
            <a:r>
              <a:rPr lang="zh-CN" altLang="en-US" sz="1800" smtClean="0"/>
              <a:t>安全上下文的格式： </a:t>
            </a:r>
            <a:endParaRPr lang="zh-CN" altLang="en-US" sz="1800"/>
          </a:p>
          <a:p>
            <a:pPr marL="0" indent="0">
              <a:buNone/>
            </a:pPr>
            <a:r>
              <a:rPr lang="en-US" altLang="zh-CN" sz="1800" smtClean="0"/>
              <a:t>	“</a:t>
            </a:r>
            <a:r>
              <a:rPr lang="en-US" altLang="zh-CN" sz="1800" err="1"/>
              <a:t>user:role:type:sensitivity</a:t>
            </a:r>
            <a:r>
              <a:rPr lang="en-US" altLang="zh-CN" sz="1800"/>
              <a:t>” </a:t>
            </a:r>
            <a:endParaRPr lang="en-US" altLang="zh-CN" sz="1800" smtClean="0"/>
          </a:p>
          <a:p>
            <a:r>
              <a:rPr lang="zh-CN" altLang="en-US" sz="1800" smtClean="0"/>
              <a:t>示例： </a:t>
            </a:r>
            <a:endParaRPr lang="en-US" altLang="zh-CN" sz="1800" smtClean="0"/>
          </a:p>
          <a:p>
            <a:pPr marL="0" indent="0">
              <a:buNone/>
            </a:pPr>
            <a:endParaRPr lang="en-US" altLang="zh-CN" sz="1400"/>
          </a:p>
          <a:p>
            <a:pPr marL="0" indent="0">
              <a:buNone/>
            </a:pPr>
            <a:endParaRPr lang="en-US" altLang="zh-CN" sz="1400" smtClean="0"/>
          </a:p>
          <a:p>
            <a:pPr marL="0" indent="0">
              <a:buNone/>
            </a:pPr>
            <a:endParaRPr lang="en-US" altLang="zh-CN" sz="1400" noProof="1" smtClean="0"/>
          </a:p>
          <a:p>
            <a:pPr marL="0" indent="0">
              <a:buNone/>
            </a:pPr>
            <a:endParaRPr lang="zh-CN" altLang="en-US"/>
          </a:p>
          <a:p>
            <a:r>
              <a:rPr lang="zh-CN" altLang="en-US" sz="1800"/>
              <a:t>在安全上下文中，</a:t>
            </a:r>
            <a:r>
              <a:rPr lang="zh-CN" altLang="en-US" sz="1800">
                <a:solidFill>
                  <a:srgbClr val="FF0000"/>
                </a:solidFill>
              </a:rPr>
              <a:t>只有类型（</a:t>
            </a:r>
            <a:r>
              <a:rPr lang="en-US" altLang="zh-CN" sz="1800">
                <a:solidFill>
                  <a:srgbClr val="FF0000"/>
                </a:solidFill>
              </a:rPr>
              <a:t>Type</a:t>
            </a:r>
            <a:r>
              <a:rPr lang="zh-CN" altLang="en-US" sz="1800">
                <a:solidFill>
                  <a:srgbClr val="FF0000"/>
                </a:solidFill>
              </a:rPr>
              <a:t>）才是最重要</a:t>
            </a:r>
            <a:r>
              <a:rPr lang="zh-CN" altLang="en-US" sz="1800" smtClean="0">
                <a:solidFill>
                  <a:srgbClr val="FF0000"/>
                </a:solidFill>
              </a:rPr>
              <a:t>的</a:t>
            </a:r>
            <a:r>
              <a:rPr lang="zh-CN" altLang="en-US" sz="1800" smtClean="0"/>
              <a:t>，而</a:t>
            </a:r>
            <a:r>
              <a:rPr lang="en-US" altLang="zh-CN" sz="1800" err="1" smtClean="0"/>
              <a:t>SELinux</a:t>
            </a:r>
            <a:r>
              <a:rPr lang="zh-CN" altLang="en-US" sz="1800"/>
              <a:t>用户、</a:t>
            </a:r>
            <a:r>
              <a:rPr lang="en-US" altLang="zh-CN" sz="1800" err="1"/>
              <a:t>SELinux</a:t>
            </a:r>
            <a:r>
              <a:rPr lang="zh-CN" altLang="en-US" sz="1800"/>
              <a:t>角色和安全级别都几乎</a:t>
            </a:r>
            <a:r>
              <a:rPr lang="zh-CN" altLang="en-US" sz="1800" smtClean="0"/>
              <a:t>可忽略不计，因为当前</a:t>
            </a:r>
            <a:r>
              <a:rPr lang="en-US" altLang="zh-CN" sz="1800" smtClean="0"/>
              <a:t>Android</a:t>
            </a:r>
            <a:r>
              <a:rPr lang="zh-CN" altLang="en-US" sz="1800" smtClean="0"/>
              <a:t>只</a:t>
            </a:r>
            <a:r>
              <a:rPr lang="zh-CN" altLang="en-US" sz="1800"/>
              <a:t>定义了一个用户</a:t>
            </a:r>
            <a:r>
              <a:rPr lang="en-US" altLang="zh-CN" sz="1800"/>
              <a:t>u</a:t>
            </a:r>
            <a:r>
              <a:rPr lang="zh-CN" altLang="en-US" sz="1800"/>
              <a:t>，文件的角色是</a:t>
            </a:r>
            <a:r>
              <a:rPr lang="en-US" altLang="zh-CN" sz="1800" err="1"/>
              <a:t>object_r</a:t>
            </a:r>
            <a:r>
              <a:rPr lang="zh-CN" altLang="en-US" sz="1800"/>
              <a:t>，进程的角色是</a:t>
            </a:r>
            <a:r>
              <a:rPr lang="en-US" altLang="zh-CN" sz="1800"/>
              <a:t>r</a:t>
            </a:r>
            <a:r>
              <a:rPr lang="zh-CN" altLang="en-US" sz="1800"/>
              <a:t>，安全级别也只有一个</a:t>
            </a:r>
            <a:r>
              <a:rPr lang="en-US" altLang="zh-CN" sz="1800"/>
              <a:t>s0</a:t>
            </a:r>
            <a:r>
              <a:rPr lang="zh-CN" altLang="en-US" sz="1800"/>
              <a:t>。 </a:t>
            </a:r>
            <a:endParaRPr lang="en-US" altLang="zh-CN" sz="1800" smtClean="0"/>
          </a:p>
          <a:p>
            <a:pPr marL="0" indent="0">
              <a:buNone/>
            </a:pPr>
            <a:r>
              <a:rPr lang="zh-CN" altLang="en-US" sz="1400" smtClean="0"/>
              <a:t>       </a:t>
            </a:r>
            <a:endParaRPr lang="en-US" altLang="zh-CN" sz="1400" smtClean="0"/>
          </a:p>
          <a:p>
            <a:pPr marL="0" indent="0">
              <a:buFontTx/>
              <a:buNone/>
            </a:pPr>
            <a:endParaRPr lang="en-US" altLang="zh-CN" sz="1400" noProof="1" smtClean="0"/>
          </a:p>
          <a:p>
            <a:pPr marL="0" indent="0">
              <a:buFontTx/>
              <a:buNone/>
            </a:pPr>
            <a:endParaRPr lang="en-US" altLang="en-US" sz="1400" noProof="1" smtClean="0"/>
          </a:p>
          <a:p>
            <a:pPr marL="0" indent="0">
              <a:buFontTx/>
              <a:buNone/>
            </a:pPr>
            <a:endParaRPr lang="en-US" altLang="en-US" sz="1400" noProof="1" smtClean="0"/>
          </a:p>
        </p:txBody>
      </p:sp>
      <p:sp>
        <p:nvSpPr>
          <p:cNvPr id="6" name="文本框 5"/>
          <p:cNvSpPr txBox="1"/>
          <p:nvPr/>
        </p:nvSpPr>
        <p:spPr>
          <a:xfrm>
            <a:off x="915542" y="4305295"/>
            <a:ext cx="8783805" cy="138499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 anchor="ctr">
            <a:spAutoFit/>
          </a:bodyPr>
          <a:lstStyle/>
          <a:p>
            <a:r>
              <a:rPr lang="en-US" altLang="zh-CN" sz="1400" smtClean="0"/>
              <a:t># </a:t>
            </a:r>
            <a:r>
              <a:rPr lang="zh-CN" altLang="en-US" sz="1400" smtClean="0"/>
              <a:t>安全</a:t>
            </a:r>
            <a:r>
              <a:rPr lang="zh-CN" altLang="en-US" sz="1400"/>
              <a:t>上下文</a:t>
            </a:r>
            <a:r>
              <a:rPr lang="zh-CN" altLang="en-US" sz="1400" smtClean="0"/>
              <a:t>表明该</a:t>
            </a:r>
            <a:r>
              <a:rPr lang="en-US" altLang="zh-CN" sz="1400" err="1" smtClean="0"/>
              <a:t>rc</a:t>
            </a:r>
            <a:r>
              <a:rPr lang="zh-CN" altLang="en-US" sz="1400" smtClean="0"/>
              <a:t>文件的</a:t>
            </a:r>
            <a:r>
              <a:rPr lang="en-US" altLang="zh-CN" sz="1400" err="1"/>
              <a:t>SELinux</a:t>
            </a:r>
            <a:r>
              <a:rPr lang="zh-CN" altLang="en-US" sz="1400"/>
              <a:t>用户、</a:t>
            </a:r>
            <a:r>
              <a:rPr lang="en-US" altLang="zh-CN" sz="1400" err="1"/>
              <a:t>SELinux</a:t>
            </a:r>
            <a:r>
              <a:rPr lang="zh-CN" altLang="en-US" sz="1400"/>
              <a:t>角色、类型和安全级别分别为</a:t>
            </a:r>
            <a:r>
              <a:rPr lang="en-US" altLang="zh-CN" sz="1400"/>
              <a:t>u</a:t>
            </a:r>
            <a:r>
              <a:rPr lang="zh-CN" altLang="en-US" sz="1400"/>
              <a:t>、</a:t>
            </a:r>
            <a:r>
              <a:rPr lang="en-US" altLang="zh-CN" sz="1400" err="1"/>
              <a:t>object_r</a:t>
            </a:r>
            <a:r>
              <a:rPr lang="zh-CN" altLang="en-US" sz="1400"/>
              <a:t>、</a:t>
            </a:r>
            <a:r>
              <a:rPr lang="en-US" altLang="zh-CN" sz="1400" err="1"/>
              <a:t>rootfs</a:t>
            </a:r>
            <a:r>
              <a:rPr lang="zh-CN" altLang="en-US" sz="1400"/>
              <a:t>和</a:t>
            </a:r>
            <a:r>
              <a:rPr lang="en-US" altLang="zh-CN" sz="1400"/>
              <a:t>s0</a:t>
            </a:r>
          </a:p>
          <a:p>
            <a:r>
              <a:rPr lang="en-US" altLang="zh-CN" sz="1400" err="1" smtClean="0"/>
              <a:t>matisse</a:t>
            </a:r>
            <a:r>
              <a:rPr lang="en-US" altLang="zh-CN" sz="1400"/>
              <a:t>:/ # ls -Z </a:t>
            </a:r>
            <a:r>
              <a:rPr lang="en-US" altLang="zh-CN" sz="1400" err="1"/>
              <a:t>init.recovery.hardware.rc</a:t>
            </a:r>
            <a:endParaRPr lang="en-US" altLang="zh-CN" sz="1400"/>
          </a:p>
          <a:p>
            <a:r>
              <a:rPr lang="en-US" altLang="zh-CN" sz="1400" smtClean="0">
                <a:solidFill>
                  <a:srgbClr val="00B050"/>
                </a:solidFill>
              </a:rPr>
              <a:t>u:object_r:rootfs:s0     </a:t>
            </a:r>
            <a:r>
              <a:rPr lang="en-US" altLang="zh-CN" sz="1400" smtClean="0"/>
              <a:t> </a:t>
            </a:r>
            <a:r>
              <a:rPr lang="en-US" altLang="zh-CN" sz="1400" err="1" smtClean="0"/>
              <a:t>init.recovery.hardware.rc</a:t>
            </a:r>
            <a:r>
              <a:rPr lang="en-US" altLang="zh-CN" sz="1400" smtClean="0"/>
              <a:t>       # </a:t>
            </a:r>
            <a:r>
              <a:rPr lang="zh-CN" altLang="en-US" sz="1400" smtClean="0"/>
              <a:t>文件的安全上下文</a:t>
            </a:r>
            <a:endParaRPr lang="en-US" altLang="zh-CN" sz="1400"/>
          </a:p>
          <a:p>
            <a:endParaRPr lang="en-US" altLang="zh-CN" sz="1400" smtClean="0"/>
          </a:p>
          <a:p>
            <a:r>
              <a:rPr lang="en-US" altLang="zh-CN" sz="1400" err="1" smtClean="0"/>
              <a:t>matisse</a:t>
            </a:r>
            <a:r>
              <a:rPr lang="en-US" altLang="zh-CN" sz="1400"/>
              <a:t>:/ # </a:t>
            </a:r>
            <a:r>
              <a:rPr lang="en-US" altLang="zh-CN" sz="1400" err="1"/>
              <a:t>ps</a:t>
            </a:r>
            <a:r>
              <a:rPr lang="en-US" altLang="zh-CN" sz="1400"/>
              <a:t> -</a:t>
            </a:r>
            <a:r>
              <a:rPr lang="en-US" altLang="zh-CN" sz="1400" err="1"/>
              <a:t>ef</a:t>
            </a:r>
            <a:r>
              <a:rPr lang="en-US" altLang="zh-CN" sz="1400"/>
              <a:t> -Z |</a:t>
            </a:r>
            <a:r>
              <a:rPr lang="en-US" altLang="zh-CN" sz="1400" err="1"/>
              <a:t>grep</a:t>
            </a:r>
            <a:r>
              <a:rPr lang="en-US" altLang="zh-CN" sz="1400"/>
              <a:t> zygote</a:t>
            </a:r>
          </a:p>
          <a:p>
            <a:r>
              <a:rPr lang="en-US" altLang="zh-CN" sz="1400">
                <a:solidFill>
                  <a:srgbClr val="00B050"/>
                </a:solidFill>
              </a:rPr>
              <a:t>u:r:zygote:s0 </a:t>
            </a:r>
            <a:r>
              <a:rPr lang="en-US" altLang="zh-CN" sz="1400"/>
              <a:t>       root           759     1 0 21:02:00 ?     00:00:10 </a:t>
            </a:r>
            <a:r>
              <a:rPr lang="en-US" altLang="zh-CN" sz="1400" smtClean="0"/>
              <a:t>zygote64     # </a:t>
            </a:r>
            <a:r>
              <a:rPr lang="zh-CN" altLang="en-US" sz="1400" smtClean="0"/>
              <a:t>进程的安全上下文</a:t>
            </a:r>
            <a:r>
              <a:rPr lang="en-US" altLang="zh-CN" sz="1400" smtClean="0"/>
              <a:t> </a:t>
            </a:r>
            <a:endParaRPr lang="en-US" altLang="zh-CN" sz="1400"/>
          </a:p>
        </p:txBody>
      </p:sp>
    </p:spTree>
    <p:extLst>
      <p:ext uri="{BB962C8B-B14F-4D97-AF65-F5344CB8AC3E}">
        <p14:creationId xmlns:p14="http://schemas.microsoft.com/office/powerpoint/2010/main" val="208620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32" y="156102"/>
            <a:ext cx="114646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5400" smtClean="0">
                <a:ln w="0"/>
                <a:solidFill>
                  <a:schemeClr val="accent2"/>
                </a:solidFill>
                <a:effectLst>
                  <a:reflection blurRad="6350" stA="53000" endA="300" endPos="35500" dir="5400000" sy="-90000" algn="bl" rotWithShape="0"/>
                </a:effectLst>
              </a:rPr>
              <a:t>1.3</a:t>
            </a:r>
            <a:endParaRPr lang="zh-CN" altLang="en-US" sz="5400">
              <a:ln w="0"/>
              <a:solidFill>
                <a:schemeClr val="accent2"/>
              </a:soli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08651" y="204050"/>
            <a:ext cx="5273582" cy="7007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3600" b="1" err="1" smtClean="0">
                <a:solidFill>
                  <a:srgbClr val="002043"/>
                </a:solidFill>
                <a:latin typeface="+mj-ea"/>
                <a:ea typeface="+mj-ea"/>
              </a:rPr>
              <a:t>SELinux</a:t>
            </a:r>
            <a:r>
              <a:rPr lang="zh-CN" altLang="en-US" sz="3600" b="1" smtClean="0">
                <a:solidFill>
                  <a:srgbClr val="002043"/>
                </a:solidFill>
                <a:latin typeface="+mj-ea"/>
                <a:ea typeface="+mj-ea"/>
              </a:rPr>
              <a:t>的模式</a:t>
            </a:r>
          </a:p>
        </p:txBody>
      </p:sp>
      <p:sp>
        <p:nvSpPr>
          <p:cNvPr id="5" name="内容占位符 2"/>
          <p:cNvSpPr txBox="1">
            <a:spLocks/>
          </p:cNvSpPr>
          <p:nvPr/>
        </p:nvSpPr>
        <p:spPr>
          <a:xfrm>
            <a:off x="587375" y="1267163"/>
            <a:ext cx="10842625" cy="53352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1800" b="1" err="1"/>
              <a:t>SELinux</a:t>
            </a:r>
            <a:r>
              <a:rPr lang="zh-CN" altLang="zh-CN" sz="1800" b="1"/>
              <a:t>分为三种模式：</a:t>
            </a:r>
          </a:p>
          <a:p>
            <a:pPr lvl="0"/>
            <a:endParaRPr lang="en-US" altLang="zh-CN" sz="1800" b="1">
              <a:solidFill>
                <a:srgbClr val="7030A0"/>
              </a:solidFill>
            </a:endParaRPr>
          </a:p>
          <a:p>
            <a:r>
              <a:rPr lang="en-US" altLang="zh-CN" sz="1800" b="1"/>
              <a:t>Disable </a:t>
            </a:r>
          </a:p>
          <a:p>
            <a:pPr marL="0" indent="0">
              <a:buNone/>
            </a:pPr>
            <a:r>
              <a:rPr lang="en-US" altLang="zh-CN" sz="1800" b="1">
                <a:solidFill>
                  <a:srgbClr val="7030A0"/>
                </a:solidFill>
              </a:rPr>
              <a:t> </a:t>
            </a:r>
            <a:r>
              <a:rPr lang="en-US" altLang="zh-CN" sz="1800" b="1" smtClean="0">
                <a:solidFill>
                  <a:srgbClr val="7030A0"/>
                </a:solidFill>
              </a:rPr>
              <a:t>  </a:t>
            </a:r>
            <a:r>
              <a:rPr lang="zh-CN" altLang="zh-CN" sz="1800" smtClean="0"/>
              <a:t>关闭</a:t>
            </a:r>
            <a:r>
              <a:rPr lang="zh-CN" altLang="zh-CN" sz="1800"/>
              <a:t>模式，不进行SELinux权限检查。</a:t>
            </a:r>
          </a:p>
          <a:p>
            <a:pPr marL="0" lvl="0" indent="0">
              <a:buNone/>
            </a:pPr>
            <a:endParaRPr lang="en-US" altLang="zh-CN" sz="1800" b="1">
              <a:solidFill>
                <a:srgbClr val="7030A0"/>
              </a:solidFill>
            </a:endParaRPr>
          </a:p>
          <a:p>
            <a:pPr lvl="0"/>
            <a:r>
              <a:rPr lang="en-US" altLang="zh-CN" sz="1800" b="1"/>
              <a:t>Permissive</a:t>
            </a:r>
            <a:endParaRPr lang="zh-CN" altLang="zh-CN" sz="1800" b="1"/>
          </a:p>
          <a:p>
            <a:pPr marL="0" indent="0">
              <a:buNone/>
            </a:pPr>
            <a:r>
              <a:rPr lang="en-US" altLang="zh-CN" sz="1800" smtClean="0"/>
              <a:t>    </a:t>
            </a:r>
            <a:r>
              <a:rPr lang="zh-CN" altLang="zh-CN" sz="1800" smtClean="0"/>
              <a:t>宽容</a:t>
            </a:r>
            <a:r>
              <a:rPr lang="zh-CN" altLang="zh-CN" sz="1800"/>
              <a:t>模式，代表</a:t>
            </a:r>
            <a:r>
              <a:rPr lang="en-US" altLang="zh-CN" sz="1800" err="1"/>
              <a:t>SELinux</a:t>
            </a:r>
            <a:r>
              <a:rPr lang="zh-CN" altLang="zh-CN" sz="1800"/>
              <a:t>运作中，违反</a:t>
            </a:r>
            <a:r>
              <a:rPr lang="en-US" altLang="zh-CN" sz="1800" err="1"/>
              <a:t>SELinux</a:t>
            </a:r>
            <a:r>
              <a:rPr lang="zh-CN" altLang="zh-CN" sz="1800"/>
              <a:t>规则只会有</a:t>
            </a:r>
            <a:r>
              <a:rPr lang="zh-CN" altLang="zh-CN" sz="1800" smtClean="0"/>
              <a:t>警告</a:t>
            </a:r>
            <a:r>
              <a:rPr lang="zh-CN" altLang="en-US" sz="1800"/>
              <a:t>信息</a:t>
            </a:r>
            <a:r>
              <a:rPr lang="en-US" altLang="zh-CN" sz="1800" smtClean="0"/>
              <a:t>(</a:t>
            </a:r>
            <a:r>
              <a:rPr lang="en-US" altLang="zh-CN" sz="1800" err="1" smtClean="0"/>
              <a:t>Avc</a:t>
            </a:r>
            <a:r>
              <a:rPr lang="en-US" altLang="zh-CN" sz="1800" smtClean="0"/>
              <a:t> </a:t>
            </a:r>
            <a:r>
              <a:rPr lang="en-US" altLang="zh-CN" sz="1800" err="1"/>
              <a:t>deneid</a:t>
            </a:r>
            <a:r>
              <a:rPr lang="en-US" altLang="zh-CN" sz="1800" smtClean="0"/>
              <a:t>)</a:t>
            </a:r>
            <a:r>
              <a:rPr lang="zh-CN" altLang="en-US" sz="1800" smtClean="0"/>
              <a:t>，</a:t>
            </a:r>
            <a:r>
              <a:rPr lang="zh-CN" altLang="zh-CN" sz="1800" smtClean="0"/>
              <a:t>并不</a:t>
            </a:r>
            <a:r>
              <a:rPr lang="zh-CN" altLang="zh-CN" sz="1800"/>
              <a:t>会实际限制</a:t>
            </a:r>
            <a:r>
              <a:rPr lang="en-US" altLang="zh-CN" sz="1800"/>
              <a:t>domain/type</a:t>
            </a:r>
            <a:r>
              <a:rPr lang="zh-CN" altLang="zh-CN" sz="1800"/>
              <a:t>的存取，这种模式可以</a:t>
            </a:r>
            <a:r>
              <a:rPr lang="zh-CN" altLang="zh-CN" sz="1800" smtClean="0"/>
              <a:t>作为</a:t>
            </a:r>
            <a:r>
              <a:rPr lang="en-US" altLang="zh-CN" sz="1800" smtClean="0"/>
              <a:t>debug </a:t>
            </a:r>
            <a:r>
              <a:rPr lang="en-US" altLang="zh-CN" sz="1800" err="1" smtClean="0"/>
              <a:t>SELinux</a:t>
            </a:r>
            <a:r>
              <a:rPr lang="en-US" altLang="zh-CN" sz="1800" smtClean="0"/>
              <a:t> </a:t>
            </a:r>
            <a:r>
              <a:rPr lang="zh-CN" altLang="zh-CN" sz="1800" smtClean="0"/>
              <a:t> </a:t>
            </a:r>
            <a:r>
              <a:rPr lang="en-US" altLang="zh-CN" sz="1800" smtClean="0"/>
              <a:t>(</a:t>
            </a:r>
            <a:r>
              <a:rPr lang="zh-CN" altLang="en-US" sz="1800" smtClean="0"/>
              <a:t>确认</a:t>
            </a:r>
            <a:r>
              <a:rPr lang="zh-CN" altLang="zh-CN" sz="1800" smtClean="0"/>
              <a:t>什么</a:t>
            </a:r>
            <a:r>
              <a:rPr lang="zh-CN" altLang="zh-CN" sz="1800"/>
              <a:t>原因导致无法访问</a:t>
            </a:r>
            <a:r>
              <a:rPr lang="en-US" altLang="zh-CN" sz="1800"/>
              <a:t>)</a:t>
            </a:r>
            <a:r>
              <a:rPr lang="zh-CN" altLang="zh-CN" sz="1800"/>
              <a:t>。</a:t>
            </a:r>
          </a:p>
          <a:p>
            <a:pPr lvl="0"/>
            <a:endParaRPr lang="en-US" altLang="zh-CN" sz="1800" b="1">
              <a:solidFill>
                <a:srgbClr val="7030A0"/>
              </a:solidFill>
            </a:endParaRPr>
          </a:p>
          <a:p>
            <a:r>
              <a:rPr lang="en-US" altLang="zh-CN" sz="1800" b="1"/>
              <a:t>Enforcing</a:t>
            </a:r>
            <a:endParaRPr lang="zh-CN" altLang="zh-CN" sz="1800" b="1"/>
          </a:p>
          <a:p>
            <a:pPr marL="0" indent="0">
              <a:buNone/>
            </a:pPr>
            <a:r>
              <a:rPr lang="en-US" altLang="zh-CN" sz="1800" smtClean="0"/>
              <a:t>    </a:t>
            </a:r>
            <a:r>
              <a:rPr lang="zh-CN" altLang="zh-CN" sz="1800" smtClean="0"/>
              <a:t>强制</a:t>
            </a:r>
            <a:r>
              <a:rPr lang="zh-CN" altLang="zh-CN" sz="1800"/>
              <a:t>模式，代表</a:t>
            </a:r>
            <a:r>
              <a:rPr lang="en-US" altLang="zh-CN" sz="1800" err="1"/>
              <a:t>SELinux</a:t>
            </a:r>
            <a:r>
              <a:rPr lang="zh-CN" altLang="zh-CN" sz="1800"/>
              <a:t>运作中，违反</a:t>
            </a:r>
            <a:r>
              <a:rPr lang="en-US" altLang="zh-CN" sz="1800" err="1"/>
              <a:t>SELinux</a:t>
            </a:r>
            <a:r>
              <a:rPr lang="zh-CN" altLang="zh-CN" sz="1800"/>
              <a:t>规则的行为将被阻止并记录到日志中。</a:t>
            </a:r>
            <a:endParaRPr lang="en-US" altLang="zh-CN" sz="1800"/>
          </a:p>
          <a:p>
            <a:endParaRPr lang="en-US" altLang="zh-CN" sz="1400" noProof="1" smtClean="0"/>
          </a:p>
          <a:p>
            <a:endParaRPr lang="en-US" altLang="zh-CN" sz="1400" noProof="1" smtClean="0"/>
          </a:p>
          <a:p>
            <a:endParaRPr lang="en-US" altLang="zh-CN" sz="1400" noProof="1" smtClean="0"/>
          </a:p>
          <a:p>
            <a:pPr marL="0" indent="0">
              <a:buFontTx/>
              <a:buNone/>
            </a:pPr>
            <a:endParaRPr lang="en-US" altLang="zh-CN" sz="1400" noProof="1"/>
          </a:p>
          <a:p>
            <a:pPr marL="0" indent="0">
              <a:buFontTx/>
              <a:buNone/>
            </a:pPr>
            <a:endParaRPr lang="en-US" altLang="zh-CN" sz="1400" noProof="1" smtClean="0"/>
          </a:p>
          <a:p>
            <a:pPr marL="0" indent="0">
              <a:buFontTx/>
              <a:buNone/>
            </a:pPr>
            <a:endParaRPr lang="en-US" altLang="en-US" sz="1400" noProof="1" smtClean="0"/>
          </a:p>
          <a:p>
            <a:pPr marL="0" indent="0">
              <a:buFontTx/>
              <a:buNone/>
            </a:pPr>
            <a:endParaRPr lang="en-US" altLang="en-US" sz="1400" noProof="1" smtClean="0"/>
          </a:p>
          <a:p>
            <a:pPr marL="0" indent="0">
              <a:buFontTx/>
              <a:buNone/>
            </a:pPr>
            <a:r>
              <a:rPr lang="en-US" altLang="en-US" sz="1400" noProof="1" smtClean="0"/>
              <a:t>注:   </a:t>
            </a:r>
            <a:r>
              <a:rPr lang="en-US" altLang="zh-CN" sz="1400" noProof="1" smtClean="0"/>
              <a:t>.dex 格式</a:t>
            </a:r>
            <a:r>
              <a:rPr lang="en-US" altLang="en-US" sz="1400" noProof="1" smtClean="0"/>
              <a:t>——</a:t>
            </a:r>
            <a:r>
              <a:rPr lang="en-US" altLang="zh-CN" sz="1400" noProof="1" smtClean="0"/>
              <a:t>Google 专为 Android 虚拟机设计的一种压缩格式，适合内存和处理器速度有限的系统</a:t>
            </a:r>
          </a:p>
        </p:txBody>
      </p:sp>
    </p:spTree>
    <p:extLst>
      <p:ext uri="{BB962C8B-B14F-4D97-AF65-F5344CB8AC3E}">
        <p14:creationId xmlns:p14="http://schemas.microsoft.com/office/powerpoint/2010/main" val="281511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25851">
        <p:random/>
      </p:transition>
    </mc:Choice>
    <mc:Fallback xmlns="">
      <p:transition spd="slow" advTm="125851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DB279A71-4BE9-4B6F-93D2-8FF68C6BFB68}"/>
              </a:ext>
            </a:extLst>
          </p:cNvPr>
          <p:cNvGrpSpPr/>
          <p:nvPr/>
        </p:nvGrpSpPr>
        <p:grpSpPr>
          <a:xfrm>
            <a:off x="334" y="2202507"/>
            <a:ext cx="12191331" cy="2419570"/>
            <a:chOff x="170694" y="177982"/>
            <a:chExt cx="3936003" cy="781165"/>
          </a:xfrm>
        </p:grpSpPr>
        <p:sp>
          <p:nvSpPr>
            <p:cNvPr id="3" name="等腰三角形 2">
              <a:extLst>
                <a:ext uri="{FF2B5EF4-FFF2-40B4-BE49-F238E27FC236}">
                  <a16:creationId xmlns:a16="http://schemas.microsoft.com/office/drawing/2014/main" id="{C8FF7EA8-F583-4DC2-B54B-865AD9A7C166}"/>
                </a:ext>
              </a:extLst>
            </p:cNvPr>
            <p:cNvSpPr/>
            <p:nvPr/>
          </p:nvSpPr>
          <p:spPr>
            <a:xfrm>
              <a:off x="1519112" y="177982"/>
              <a:ext cx="355284" cy="356514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" name="等腰三角形 3">
              <a:extLst>
                <a:ext uri="{FF2B5EF4-FFF2-40B4-BE49-F238E27FC236}">
                  <a16:creationId xmlns:a16="http://schemas.microsoft.com/office/drawing/2014/main" id="{CED78942-2EB2-4820-ADF0-A63629179B64}"/>
                </a:ext>
              </a:extLst>
            </p:cNvPr>
            <p:cNvSpPr/>
            <p:nvPr/>
          </p:nvSpPr>
          <p:spPr>
            <a:xfrm flipV="1">
              <a:off x="485507" y="602633"/>
              <a:ext cx="355284" cy="356514"/>
            </a:xfrm>
            <a:prstGeom prst="triangl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7AE04521-1F88-438D-AA8D-D1052B3893AE}"/>
                </a:ext>
              </a:extLst>
            </p:cNvPr>
            <p:cNvSpPr/>
            <p:nvPr/>
          </p:nvSpPr>
          <p:spPr>
            <a:xfrm>
              <a:off x="170694" y="261768"/>
              <a:ext cx="3936003" cy="61198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" name="平行四边形 5">
              <a:extLst>
                <a:ext uri="{FF2B5EF4-FFF2-40B4-BE49-F238E27FC236}">
                  <a16:creationId xmlns:a16="http://schemas.microsoft.com/office/drawing/2014/main" id="{F083DCEA-9494-4425-A159-68655414C6D2}"/>
                </a:ext>
              </a:extLst>
            </p:cNvPr>
            <p:cNvSpPr/>
            <p:nvPr/>
          </p:nvSpPr>
          <p:spPr>
            <a:xfrm>
              <a:off x="662214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35" tIns="45718" rIns="91435" bIns="45718" rtlCol="0" anchor="ctr"/>
            <a:lstStyle/>
            <a:p>
              <a:pPr algn="ctr"/>
              <a:endParaRPr lang="zh-CN" altLang="en-US" sz="1707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459147A7-6984-446D-93C3-825EB355EECA}"/>
                </a:ext>
              </a:extLst>
            </p:cNvPr>
            <p:cNvSpPr txBox="1"/>
            <p:nvPr/>
          </p:nvSpPr>
          <p:spPr>
            <a:xfrm>
              <a:off x="913343" y="284178"/>
              <a:ext cx="569115" cy="52991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0666" smtClean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02</a:t>
              </a:r>
              <a:endParaRPr lang="zh-CN" altLang="en-US" sz="10666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8" name="矩形 7">
            <a:extLst>
              <a:ext uri="{FF2B5EF4-FFF2-40B4-BE49-F238E27FC236}">
                <a16:creationId xmlns:a16="http://schemas.microsoft.com/office/drawing/2014/main" id="{C93CB677-0D88-4492-AED7-D1F4F1F3D452}"/>
              </a:ext>
            </a:extLst>
          </p:cNvPr>
          <p:cNvSpPr/>
          <p:nvPr/>
        </p:nvSpPr>
        <p:spPr>
          <a:xfrm>
            <a:off x="5262580" y="2708397"/>
            <a:ext cx="4164729" cy="7003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4551" b="1" smtClean="0">
                <a:solidFill>
                  <a:schemeClr val="accent1"/>
                </a:solidFill>
                <a:ea typeface="微软雅黑" panose="020B0503020204020204" pitchFamily="34" charset="-122"/>
                <a:cs typeface="+mn-ea"/>
                <a:sym typeface="+mn-lt"/>
              </a:rPr>
              <a:t>基础知识</a:t>
            </a:r>
            <a:endParaRPr lang="zh-CN" altLang="en-US" sz="4551" b="1">
              <a:solidFill>
                <a:schemeClr val="accent1"/>
              </a:solidFill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13" name="pasted-image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34" y="734036"/>
            <a:ext cx="670353" cy="67035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760086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694">
        <p:random/>
      </p:transition>
    </mc:Choice>
    <mc:Fallback xmlns="">
      <p:transition spd="slow" advTm="1694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800"/>
                            </p:stCondLst>
                            <p:childTnLst>
                              <p:par>
                                <p:cTn id="10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GuidesStyle_Normal&quot;,&quot;Name&quot;:&quot;正常&quot;,&quot;HeaderHeight&quot;:10.0,&quot;FooterHeight&quot;:4.0,&quot;SideMargin&quot;:3.0,&quot;TopMargin&quot;:3.0,&quot;BottomMargin&quot;:3.0,&quot;IntervalMargin&quot;:3.0}"/>
  <p:tag name="ISPRING_ULTRA_SCORM_COURSE_ID" val="D6F29D2C-28DB-46E9-909C-AD8BD9665291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www.99ppt.com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heme/theme1.xml><?xml version="1.0" encoding="utf-8"?>
<a:theme xmlns:a="http://schemas.openxmlformats.org/drawingml/2006/main" name="www.99ppt.com">
  <a:themeElements>
    <a:clrScheme name="MC-欧美风主题色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42246"/>
      </a:accent1>
      <a:accent2>
        <a:srgbClr val="03577E"/>
      </a:accent2>
      <a:accent3>
        <a:srgbClr val="8493C6"/>
      </a:accent3>
      <a:accent4>
        <a:srgbClr val="042246"/>
      </a:accent4>
      <a:accent5>
        <a:srgbClr val="03577E"/>
      </a:accent5>
      <a:accent6>
        <a:srgbClr val="8493C6"/>
      </a:accent6>
      <a:hlink>
        <a:srgbClr val="0563C1"/>
      </a:hlink>
      <a:folHlink>
        <a:srgbClr val="954F72"/>
      </a:folHlink>
    </a:clrScheme>
    <a:fontScheme name="Arial+微软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>
        <a:spAutoFit/>
      </a:bodyPr>
      <a:lstStyle>
        <a:defPPr>
          <a:lnSpc>
            <a:spcPct val="120000"/>
          </a:lnSpc>
          <a:defRPr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1.potx" id="{6E52BFE8-7310-4148-9E7B-5810933452AC}" vid="{282C971F-AF80-4E05-9940-F8AA83372426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www.33ppt.com</Template>
  <TotalTime>35835</TotalTime>
  <Words>4038</Words>
  <Application>Microsoft Office PowerPoint</Application>
  <PresentationFormat>宽屏</PresentationFormat>
  <Paragraphs>582</Paragraphs>
  <Slides>38</Slides>
  <Notes>8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46" baseType="lpstr">
      <vt:lpstr>Agency FB</vt:lpstr>
      <vt:lpstr>微软雅黑</vt:lpstr>
      <vt:lpstr>Wingdings</vt:lpstr>
      <vt:lpstr>华文行楷</vt:lpstr>
      <vt:lpstr>Arial</vt:lpstr>
      <vt:lpstr>等线</vt:lpstr>
      <vt:lpstr>黑体</vt:lpstr>
      <vt:lpstr>www.99ppt.com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www.33ppt.com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www.33ppt.com</dc:title>
  <dc:creator>www.33ppt.com</dc:creator>
  <cp:lastModifiedBy>mi</cp:lastModifiedBy>
  <cp:revision>312</cp:revision>
  <dcterms:created xsi:type="dcterms:W3CDTF">2018-01-18T08:08:59Z</dcterms:created>
  <dcterms:modified xsi:type="dcterms:W3CDTF">2022-03-09T11:24:13Z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WM87c062421d8f42c393440e74f7504426">
    <vt:lpwstr>CWMaop2mce5KtjTK1D0gl1T2gmIq79ihnceMOHD4OR43r5rNmc4R5m+cQCnnp+g9oSL7ThoF8bivpEDr5e6AXTP2A==</vt:lpwstr>
  </property>
  <property fmtid="{D5CDD505-2E9C-101B-9397-08002B2CF9AE}" pid="3" name="CWMc6a33541a1914e6a824ff4ba12f3f933">
    <vt:lpwstr>CWMTJj78LAVaQH/mJqkxkbpdNJ8fClLGsHaQN25r2M4pTMXtJsWhPDa1JCwd7wXJG0JlONNWExQ0WoJG3jXJMkjfQ==</vt:lpwstr>
  </property>
  <property pid="4" fmtid="{D5CDD505-2E9C-101B-9397-08002B2CF9AE}" name="CWM30627e2489674084be840ae31060d40b">
    <vt:lpwstr>CWMAyX7G4K6+xOo2GPsRS+jKUKtTIxFNEGGq8c8bVNn5hr++tATnVmPknkuzVx/X6idNbNW0RJGARLsZsfLjrUGaQ==</vt:lpwstr>
  </property>
</Properties>
</file>